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66" r:id="rId2"/>
    <p:sldId id="406" r:id="rId3"/>
    <p:sldId id="409" r:id="rId4"/>
    <p:sldId id="394" r:id="rId5"/>
    <p:sldId id="405" r:id="rId6"/>
    <p:sldId id="408" r:id="rId7"/>
    <p:sldId id="410" r:id="rId8"/>
    <p:sldId id="307" r:id="rId9"/>
    <p:sldId id="374" r:id="rId10"/>
  </p:sldIdLst>
  <p:sldSz cx="9144000" cy="6883400"/>
  <p:notesSz cx="9144000" cy="6883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026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EBE0FE-A19E-4FC4-BCFF-2176F03D6FAE}" type="datetimeFigureOut">
              <a:rPr lang="fr-BE" smtClean="0"/>
              <a:t>08-08-18</a:t>
            </a:fld>
            <a:endParaRPr lang="fr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5938"/>
            <a:ext cx="3429000" cy="2581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70250"/>
            <a:ext cx="7315200" cy="30972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37325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37325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919580-CFF1-4FB1-A58D-89C73FE0A927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65264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19580-CFF1-4FB1-A58D-89C73FE0A927}" type="slidenum">
              <a:rPr lang="fr-BE" smtClean="0"/>
              <a:t>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067529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19580-CFF1-4FB1-A58D-89C73FE0A927}" type="slidenum">
              <a:rPr lang="fr-BE" smtClean="0"/>
              <a:t>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57495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33854"/>
            <a:ext cx="7772400" cy="144551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54704"/>
            <a:ext cx="6400800" cy="172085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8/8/2018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700" dirty="0" smtClean="0">
                <a:solidFill>
                  <a:srgbClr val="75787A"/>
                </a:solidFill>
                <a:latin typeface="Arial"/>
                <a:cs typeface="Arial"/>
              </a:rPr>
              <a:t>‹#›</a:t>
            </a:fld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8/8/2018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700" dirty="0" smtClean="0">
                <a:solidFill>
                  <a:srgbClr val="75787A"/>
                </a:solidFill>
                <a:latin typeface="Arial"/>
                <a:cs typeface="Arial"/>
              </a:rPr>
              <a:t>‹#›</a:t>
            </a:fld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83182"/>
            <a:ext cx="3977640" cy="45430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83182"/>
            <a:ext cx="3977640" cy="45430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8/8/2018</a:t>
            </a:fld>
            <a:endParaRPr lang="en-US" smtClean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700" dirty="0" smtClean="0">
                <a:solidFill>
                  <a:srgbClr val="75787A"/>
                </a:solidFill>
                <a:latin typeface="Arial"/>
                <a:cs typeface="Arial"/>
              </a:rPr>
              <a:t>‹#›</a:t>
            </a:fld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8/8/2018</a:t>
            </a:fld>
            <a:endParaRPr lang="en-US" smtClean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700" dirty="0" smtClean="0">
                <a:solidFill>
                  <a:srgbClr val="75787A"/>
                </a:solidFill>
                <a:latin typeface="Arial"/>
                <a:cs typeface="Arial"/>
              </a:rPr>
              <a:t>‹#›</a:t>
            </a:fld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8/8/2018</a:t>
            </a:fld>
            <a:endParaRPr lang="en-US" smtClean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700" dirty="0" smtClean="0">
                <a:solidFill>
                  <a:srgbClr val="75787A"/>
                </a:solidFill>
                <a:latin typeface="Arial"/>
                <a:cs typeface="Arial"/>
              </a:rPr>
              <a:t>‹#›</a:t>
            </a:fld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07299" y="2299374"/>
            <a:ext cx="7729400" cy="46596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07299" y="2059558"/>
            <a:ext cx="7729400" cy="184754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401562"/>
            <a:ext cx="2926080" cy="34417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401562"/>
            <a:ext cx="2103120" cy="34417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8/8/2018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34600" y="6468346"/>
            <a:ext cx="100228" cy="11846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700" dirty="0" smtClean="0">
                <a:solidFill>
                  <a:srgbClr val="75787A"/>
                </a:solidFill>
                <a:latin typeface="Arial"/>
                <a:cs typeface="Arial"/>
              </a:rPr>
              <a:t>‹#›</a:t>
            </a:fld>
            <a:endParaRPr sz="700">
              <a:latin typeface="Arial"/>
              <a:cs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707298" y="5499100"/>
            <a:ext cx="2233295" cy="1638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fr-BE" sz="1000" spc="10" dirty="0" smtClean="0">
                <a:solidFill>
                  <a:srgbClr val="FFFFFF"/>
                </a:solidFill>
                <a:latin typeface="Arial"/>
                <a:cs typeface="Arial"/>
              </a:rPr>
              <a:t>Le 29/09/2015 </a:t>
            </a:r>
          </a:p>
          <a:p>
            <a:pPr marL="12700">
              <a:lnSpc>
                <a:spcPct val="100000"/>
              </a:lnSpc>
            </a:pPr>
            <a:r>
              <a:rPr lang="fr-BE" sz="1000" spc="10" dirty="0" smtClean="0">
                <a:solidFill>
                  <a:srgbClr val="FFFFFF"/>
                </a:solidFill>
                <a:latin typeface="Arial"/>
                <a:cs typeface="Arial"/>
              </a:rPr>
              <a:t> Emmanuelle Vinois </a:t>
            </a:r>
          </a:p>
          <a:p>
            <a:pPr marL="12700">
              <a:lnSpc>
                <a:spcPct val="100000"/>
              </a:lnSpc>
            </a:pPr>
            <a:r>
              <a:rPr lang="fr-BE" sz="1000" spc="10" dirty="0" smtClean="0">
                <a:solidFill>
                  <a:srgbClr val="FFFFFF"/>
                </a:solidFill>
                <a:latin typeface="Arial"/>
                <a:cs typeface="Arial"/>
              </a:rPr>
              <a:t>Juriste chez Caritas International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19999" y="6304245"/>
            <a:ext cx="7703997" cy="0"/>
          </a:xfrm>
          <a:custGeom>
            <a:avLst/>
            <a:gdLst/>
            <a:ahLst/>
            <a:cxnLst/>
            <a:rect l="l" t="t" r="r" b="b"/>
            <a:pathLst>
              <a:path w="7703997">
                <a:moveTo>
                  <a:pt x="0" y="0"/>
                </a:moveTo>
                <a:lnTo>
                  <a:pt x="7703997" y="0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105400" y="2290298"/>
            <a:ext cx="3328572" cy="13271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fr-BE" sz="1400" b="1" spc="-25" dirty="0" smtClean="0">
                <a:solidFill>
                  <a:srgbClr val="FFFFFF"/>
                </a:solidFill>
                <a:latin typeface="Arial"/>
                <a:cs typeface="Arial"/>
              </a:rPr>
              <a:t>Formation Mallette Pédagogique Campagne Justice migratoire du CNCD</a:t>
            </a:r>
            <a:endParaRPr sz="1400" dirty="0">
              <a:latin typeface="Arial"/>
              <a:cs typeface="Arial"/>
            </a:endParaRPr>
          </a:p>
          <a:p>
            <a:pPr marL="12700">
              <a:lnSpc>
                <a:spcPts val="1600"/>
              </a:lnSpc>
            </a:pPr>
            <a:r>
              <a:rPr sz="1400" b="1" dirty="0" smtClean="0">
                <a:solidFill>
                  <a:srgbClr val="FFFFFF"/>
                </a:solidFill>
                <a:latin typeface="Arial"/>
                <a:cs typeface="Arial"/>
              </a:rPr>
              <a:t>—</a:t>
            </a:r>
            <a:endParaRPr sz="1400" dirty="0">
              <a:latin typeface="Arial"/>
              <a:cs typeface="Arial"/>
            </a:endParaRPr>
          </a:p>
          <a:p>
            <a:pPr marL="12700" marR="12700">
              <a:spcBef>
                <a:spcPts val="270"/>
              </a:spcBef>
            </a:pPr>
            <a:r>
              <a:rPr lang="fr-BE" sz="4000" b="1" spc="-75" dirty="0" smtClean="0">
                <a:solidFill>
                  <a:srgbClr val="FFFFFF"/>
                </a:solidFill>
                <a:latin typeface="Arial"/>
                <a:cs typeface="Arial"/>
              </a:rPr>
              <a:t>La question de la migration en Belgique</a:t>
            </a:r>
          </a:p>
          <a:p>
            <a:pPr marL="12700" marR="12700" algn="r">
              <a:spcBef>
                <a:spcPts val="270"/>
              </a:spcBef>
            </a:pPr>
            <a:endParaRPr lang="fr-BE" sz="1400" dirty="0" smtClean="0">
              <a:latin typeface="Arial"/>
              <a:cs typeface="Arial"/>
            </a:endParaRPr>
          </a:p>
          <a:p>
            <a:pPr marL="12700" marR="12700" algn="r">
              <a:spcBef>
                <a:spcPts val="270"/>
              </a:spcBef>
            </a:pPr>
            <a:r>
              <a:rPr lang="fr-BE" sz="1400" dirty="0" smtClean="0">
                <a:solidFill>
                  <a:schemeClr val="bg1"/>
                </a:solidFill>
                <a:latin typeface="Arial"/>
                <a:cs typeface="Arial"/>
              </a:rPr>
              <a:t>Christine Vaillant, Juriste</a:t>
            </a:r>
            <a:endParaRPr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28336" y="328317"/>
            <a:ext cx="1800401" cy="5597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5122" name="Picture 2" descr="P:\juristen-juristes\dossiers\NEW\Formations à donner\Formations externes\CNCD - Justice migratoire\140811car06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11" t="4209" r="5289"/>
          <a:stretch/>
        </p:blipFill>
        <p:spPr bwMode="auto">
          <a:xfrm>
            <a:off x="0" y="1041052"/>
            <a:ext cx="9144000" cy="5841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6200" y="1231900"/>
            <a:ext cx="3733800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</a:pPr>
            <a:endParaRPr lang="fr-BE" b="1" spc="-25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lang="fr-BE" b="1" spc="-25" dirty="0" smtClean="0">
                <a:solidFill>
                  <a:srgbClr val="FFFFFF"/>
                </a:solidFill>
                <a:latin typeface="Arial"/>
                <a:cs typeface="Arial"/>
              </a:rPr>
              <a:t>Project Erasmus+</a:t>
            </a:r>
            <a:endParaRPr lang="fr-BE" dirty="0" smtClean="0">
              <a:latin typeface="Arial"/>
              <a:cs typeface="Arial"/>
            </a:endParaRPr>
          </a:p>
          <a:p>
            <a:pPr marL="12700">
              <a:lnSpc>
                <a:spcPts val="1600"/>
              </a:lnSpc>
            </a:pPr>
            <a:r>
              <a:rPr lang="fr-BE" b="1" dirty="0" smtClean="0">
                <a:solidFill>
                  <a:srgbClr val="FFFFFF"/>
                </a:solidFill>
                <a:latin typeface="Arial"/>
                <a:cs typeface="Arial"/>
              </a:rPr>
              <a:t>—</a:t>
            </a:r>
          </a:p>
          <a:p>
            <a:pPr marL="12700">
              <a:lnSpc>
                <a:spcPts val="1600"/>
              </a:lnSpc>
            </a:pPr>
            <a:endParaRPr lang="fr-BE" b="1" dirty="0">
              <a:solidFill>
                <a:srgbClr val="FFFFFF"/>
              </a:solidFill>
              <a:latin typeface="Arial"/>
              <a:cs typeface="Arial"/>
            </a:endParaRPr>
          </a:p>
          <a:p>
            <a:pPr marL="12700">
              <a:lnSpc>
                <a:spcPts val="1600"/>
              </a:lnSpc>
            </a:pPr>
            <a:endParaRPr lang="fr-BE" dirty="0">
              <a:latin typeface="Arial"/>
              <a:cs typeface="Arial"/>
            </a:endParaRPr>
          </a:p>
          <a:p>
            <a:pPr marL="12700" marR="12700">
              <a:spcBef>
                <a:spcPts val="270"/>
              </a:spcBef>
            </a:pPr>
            <a:endParaRPr lang="en-US" sz="1600" b="1" spc="-75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12700" marR="12700">
              <a:spcBef>
                <a:spcPts val="270"/>
              </a:spcBef>
            </a:pPr>
            <a:endParaRPr lang="en-US" sz="1600" b="1" spc="-75" dirty="0">
              <a:solidFill>
                <a:srgbClr val="FFFFFF"/>
              </a:solidFill>
              <a:latin typeface="Arial"/>
              <a:cs typeface="Arial"/>
            </a:endParaRPr>
          </a:p>
          <a:p>
            <a:pPr marL="12700" marR="12700">
              <a:spcBef>
                <a:spcPts val="270"/>
              </a:spcBef>
            </a:pPr>
            <a:endParaRPr lang="en-US" sz="1600" b="1" spc="-75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12700" marR="12700">
              <a:spcBef>
                <a:spcPts val="270"/>
              </a:spcBef>
            </a:pPr>
            <a:endParaRPr lang="en-US" sz="1600" b="1" spc="-75" dirty="0">
              <a:solidFill>
                <a:srgbClr val="FFFFFF"/>
              </a:solidFill>
              <a:latin typeface="Arial"/>
              <a:cs typeface="Arial"/>
            </a:endParaRPr>
          </a:p>
          <a:p>
            <a:pPr marL="12700" marR="12700">
              <a:spcBef>
                <a:spcPts val="270"/>
              </a:spcBef>
            </a:pPr>
            <a:endParaRPr lang="en-US" sz="1600" b="1" spc="-75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12700" marR="12700">
              <a:spcBef>
                <a:spcPts val="270"/>
              </a:spcBef>
            </a:pPr>
            <a:endParaRPr lang="en-US" sz="1600" b="1" spc="-75" dirty="0">
              <a:solidFill>
                <a:srgbClr val="FFFFFF"/>
              </a:solidFill>
              <a:latin typeface="Arial"/>
              <a:cs typeface="Arial"/>
            </a:endParaRPr>
          </a:p>
          <a:p>
            <a:pPr marL="12700" marR="12700">
              <a:spcBef>
                <a:spcPts val="270"/>
              </a:spcBef>
            </a:pPr>
            <a:r>
              <a:rPr lang="en-US" sz="1600" b="1" spc="-75" dirty="0" smtClean="0">
                <a:solidFill>
                  <a:srgbClr val="FFFFFF"/>
                </a:solidFill>
                <a:latin typeface="Arial"/>
                <a:cs typeface="Arial"/>
              </a:rPr>
              <a:t>ENHANCE </a:t>
            </a:r>
            <a:r>
              <a:rPr lang="en-US" sz="1600" b="1" spc="-75" dirty="0">
                <a:solidFill>
                  <a:srgbClr val="FFFFFF"/>
                </a:solidFill>
                <a:latin typeface="Arial"/>
                <a:cs typeface="Arial"/>
              </a:rPr>
              <a:t>PROFESSIONALS KNOWLEDGE FOR A SUSTAINABLE REFUGEES INTEGRATION</a:t>
            </a:r>
            <a:endParaRPr lang="fr-BE" sz="1600" b="1" spc="-75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12700" marR="12700">
              <a:spcBef>
                <a:spcPts val="270"/>
              </a:spcBef>
            </a:pPr>
            <a:endParaRPr lang="fr-BE" dirty="0" smtClean="0">
              <a:latin typeface="Arial"/>
              <a:cs typeface="Arial"/>
            </a:endParaRPr>
          </a:p>
          <a:p>
            <a:pPr marL="12700" marR="12700">
              <a:spcBef>
                <a:spcPts val="270"/>
              </a:spcBef>
            </a:pPr>
            <a:endParaRPr lang="fr-BE" dirty="0">
              <a:latin typeface="Arial"/>
              <a:cs typeface="Arial"/>
            </a:endParaRPr>
          </a:p>
          <a:p>
            <a:pPr marL="12700" marR="12700">
              <a:spcBef>
                <a:spcPts val="270"/>
              </a:spcBef>
            </a:pP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L</a:t>
            </a:r>
            <a:endParaRPr lang="fr-BE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30854"/>
            <a:ext cx="1622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944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97063" y="1317047"/>
            <a:ext cx="7827101" cy="9055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FontTx/>
              <a:buChar char="-"/>
            </a:pPr>
            <a:endParaRPr lang="fr-BE" sz="2400" spc="-75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53736" y="353717"/>
            <a:ext cx="1749601" cy="5117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697063" y="1309043"/>
            <a:ext cx="7729400" cy="710863"/>
          </a:xfrm>
        </p:spPr>
        <p:txBody>
          <a:bodyPr/>
          <a:lstStyle/>
          <a:p>
            <a:pPr marL="1270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3200" b="1" i="0" u="none" strike="noStrike" kern="1200" cap="none" spc="-75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ERASMUS +</a:t>
            </a:r>
          </a:p>
          <a:p>
            <a:pPr marL="1270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2400" b="0" i="0" u="none" strike="noStrike" kern="1200" cap="none" spc="-75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400" kern="1200" spc="-75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rPr>
              <a:t>Integratie? </a:t>
            </a:r>
          </a:p>
          <a:p>
            <a:pPr marL="1270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2400" kern="1200" spc="-75" dirty="0" smtClean="0">
              <a:solidFill>
                <a:schemeClr val="bg1">
                  <a:lumMod val="50000"/>
                </a:schemeClr>
              </a:solidFill>
              <a:latin typeface="Arial"/>
              <a:ea typeface="+mn-ea"/>
              <a:cs typeface="Arial"/>
            </a:endParaRPr>
          </a:p>
          <a:p>
            <a:pPr marL="1270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400" kern="1200" spc="-75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rPr>
              <a:t>-   </a:t>
            </a:r>
            <a:r>
              <a:rPr kumimoji="0" lang="nl-NL" sz="2400" i="0" u="none" strike="noStrike" kern="1200" cap="none" spc="-75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duurzame oplossing</a:t>
            </a:r>
            <a:r>
              <a:rPr kumimoji="0" lang="nl-NL" sz="2400" i="0" u="none" strike="noStrike" kern="1200" cap="none" spc="-75" normalizeH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nl-NL" sz="2400" i="0" u="none" strike="noStrike" kern="1200" cap="none" spc="-75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</a:p>
          <a:p>
            <a:pPr marL="355600" lvl="2" indent="-342900" algn="l" defTabSz="457200" rtl="0">
              <a:buFontTx/>
              <a:buChar char="-"/>
            </a:pPr>
            <a:r>
              <a:rPr kumimoji="0" lang="nl-NL" sz="2400" i="0" u="none" strike="noStrike" kern="1200" cap="none" spc="-75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ingewikkeld en gradueel proces met wettelijke, economische, sociale en culturele dimensies dat veel eist, zowel van het individu als van de ontvangende samenleving</a:t>
            </a:r>
          </a:p>
          <a:p>
            <a:pPr marL="12700"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nl-NL" sz="2400" b="1" kern="1200" spc="-75" noProof="0" dirty="0" smtClean="0">
              <a:solidFill>
                <a:schemeClr val="bg1">
                  <a:lumMod val="50000"/>
                </a:schemeClr>
              </a:solidFill>
              <a:latin typeface="Arial"/>
              <a:ea typeface="+mn-ea"/>
              <a:cs typeface="Arial"/>
            </a:endParaRPr>
          </a:p>
          <a:p>
            <a:pPr marL="12700"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nl-NL" sz="2400" b="1" i="0" u="none" strike="noStrike" kern="1200" cap="none" spc="-75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Wingdings" panose="05000000000000000000" pitchFamily="2" charset="2"/>
              </a:rPr>
              <a:t> Tweezijdig</a:t>
            </a:r>
            <a:r>
              <a:rPr lang="nl-NL" sz="2400" b="1" kern="1200" spc="-75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  <a:sym typeface="Wingdings" panose="05000000000000000000" pitchFamily="2" charset="2"/>
              </a:rPr>
              <a:t>(e) proces/benadering </a:t>
            </a:r>
            <a:r>
              <a:rPr kumimoji="0" lang="nl-NL" sz="2400" b="1" i="0" u="none" strike="noStrike" kern="1200" cap="none" spc="-75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endParaRPr kumimoji="0" lang="fr-BE" sz="2400" b="1" i="0" u="none" strike="noStrike" kern="1200" cap="none" spc="-75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endParaRPr lang="fr-BE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612" y="373674"/>
            <a:ext cx="1622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378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97063" y="1317047"/>
            <a:ext cx="7827101" cy="9055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FontTx/>
              <a:buChar char="-"/>
            </a:pPr>
            <a:endParaRPr lang="fr-BE" sz="2400" spc="-75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53736" y="353717"/>
            <a:ext cx="1749601" cy="5117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697063" y="1309043"/>
            <a:ext cx="7729400" cy="710863"/>
          </a:xfrm>
        </p:spPr>
        <p:txBody>
          <a:bodyPr/>
          <a:lstStyle/>
          <a:p>
            <a:pPr marL="1270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3200" b="1" i="0" u="none" strike="noStrike" kern="1200" cap="none" spc="-75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ERASMUS +</a:t>
            </a:r>
          </a:p>
          <a:p>
            <a:pPr marL="1270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200" b="1" i="0" u="none" strike="noStrike" kern="1200" cap="none" spc="-75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Studierapport: “De integratie van vluchtelingen in Roemenië, België, Duitsland, Spanje en Zweden</a:t>
            </a:r>
            <a:endParaRPr kumimoji="0" lang="fr-BE" sz="2200" b="1" i="0" u="none" strike="noStrike" kern="1200" cap="none" spc="-75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2200" b="1" i="0" u="none" strike="noStrike" kern="1200" cap="none" spc="-75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2200" b="1" i="0" u="none" strike="noStrike" kern="1200" cap="none" spc="-75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Europees</a:t>
            </a:r>
            <a:r>
              <a:rPr kumimoji="0" lang="fr-BE" sz="2200" b="1" i="0" u="none" strike="noStrike" kern="1200" cap="none" spc="-75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niveau – </a:t>
            </a:r>
            <a:r>
              <a:rPr kumimoji="0" lang="fr-BE" sz="2200" b="1" i="0" u="none" strike="noStrike" kern="1200" cap="none" spc="-75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uitdagingen</a:t>
            </a:r>
            <a:r>
              <a:rPr kumimoji="0" lang="fr-BE" sz="2200" b="0" i="0" u="none" strike="noStrike" kern="1200" cap="none" spc="-75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 </a:t>
            </a:r>
          </a:p>
          <a:p>
            <a:pPr marL="1270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2400" b="0" i="0" u="none" strike="noStrike" kern="1200" cap="none" spc="-75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2400" b="0" i="0" u="none" strike="noStrike" kern="1200" cap="none" spc="-7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fr-BE" sz="2400" b="0" i="0" u="none" strike="noStrike" kern="1200" cap="none" spc="-75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 </a:t>
            </a:r>
            <a:r>
              <a:rPr kumimoji="0" lang="fr-BE" sz="2400" b="0" i="0" u="none" strike="noStrike" kern="1200" cap="none" spc="-75" normalizeH="0" baseline="0" noProof="0" dirty="0" err="1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gebrek</a:t>
            </a:r>
            <a:r>
              <a:rPr kumimoji="0" lang="fr-BE" sz="2400" b="0" i="0" u="none" strike="noStrike" kern="1200" cap="none" spc="-75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fr-BE" sz="2400" b="0" i="0" u="none" strike="noStrike" kern="1200" cap="none" spc="-75" normalizeH="0" baseline="0" noProof="0" dirty="0" err="1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aan</a:t>
            </a:r>
            <a:r>
              <a:rPr kumimoji="0" lang="fr-BE" sz="2400" b="0" i="0" u="none" strike="noStrike" kern="1200" cap="none" spc="-75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fr-BE" sz="2400" b="0" i="0" u="none" strike="noStrike" kern="1200" cap="none" spc="-75" normalizeH="0" baseline="0" noProof="0" dirty="0" err="1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duurzame</a:t>
            </a:r>
            <a:r>
              <a:rPr kumimoji="0" lang="fr-BE" sz="2400" b="0" i="0" u="none" strike="noStrike" kern="1200" cap="none" spc="-75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fr-BE" sz="2400" b="0" i="0" u="none" strike="noStrike" kern="1200" cap="none" spc="-75" normalizeH="0" baseline="0" noProof="0" dirty="0" err="1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samenwerking</a:t>
            </a:r>
            <a:r>
              <a:rPr kumimoji="0" lang="fr-BE" sz="2400" b="0" i="0" u="none" strike="noStrike" kern="1200" cap="none" spc="-75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fr-BE" sz="2400" b="0" i="0" u="none" strike="noStrike" kern="1200" cap="none" spc="-75" normalizeH="0" baseline="0" noProof="0" dirty="0" err="1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tussen</a:t>
            </a:r>
            <a:r>
              <a:rPr kumimoji="0" lang="fr-BE" sz="2400" b="0" i="0" u="none" strike="noStrike" kern="1200" cap="none" spc="-75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de </a:t>
            </a:r>
            <a:r>
              <a:rPr kumimoji="0" lang="fr-BE" sz="2400" b="0" i="0" u="none" strike="noStrike" kern="1200" cap="none" spc="-75" normalizeH="0" baseline="0" noProof="0" dirty="0" err="1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verschillende</a:t>
            </a:r>
            <a:r>
              <a:rPr kumimoji="0" lang="fr-BE" sz="2400" b="0" i="0" u="none" strike="noStrike" kern="1200" cap="none" spc="-75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fr-BE" sz="2400" b="0" i="0" u="none" strike="noStrike" kern="1200" cap="none" spc="-75" normalizeH="0" baseline="0" noProof="0" dirty="0" err="1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betrokken</a:t>
            </a:r>
            <a:r>
              <a:rPr kumimoji="0" lang="fr-BE" sz="2400" b="0" i="0" u="none" strike="noStrike" kern="1200" cap="none" spc="-75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fr-BE" sz="2400" b="0" i="0" u="none" strike="noStrike" kern="1200" cap="none" spc="-75" normalizeH="0" baseline="0" noProof="0" dirty="0" err="1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actoren</a:t>
            </a:r>
            <a:r>
              <a:rPr kumimoji="0" lang="fr-BE" sz="2400" b="0" i="0" u="none" strike="noStrike" kern="1200" cap="none" spc="-75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</a:p>
          <a:p>
            <a:pPr marL="3556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BE" sz="2400" b="0" i="0" u="none" strike="noStrike" kern="1200" cap="none" spc="-75" normalizeH="0" baseline="0" noProof="0" dirty="0" err="1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transitlanden</a:t>
            </a:r>
            <a:r>
              <a:rPr kumimoji="0" lang="fr-BE" sz="2400" b="0" i="0" u="none" strike="noStrike" kern="1200" cap="none" spc="-75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(</a:t>
            </a:r>
            <a:r>
              <a:rPr kumimoji="0" lang="fr-BE" sz="2000" b="0" i="0" u="none" strike="noStrike" kern="1200" cap="none" spc="-75" normalizeH="0" baseline="0" noProof="0" dirty="0" err="1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Roemenië</a:t>
            </a:r>
            <a:r>
              <a:rPr kumimoji="0" lang="fr-BE" sz="2000" b="0" i="0" u="none" strike="noStrike" kern="1200" cap="none" spc="-75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</a:t>
            </a:r>
            <a:r>
              <a:rPr kumimoji="0" lang="fr-BE" sz="2000" b="0" i="0" u="none" strike="noStrike" kern="1200" cap="none" spc="-75" normalizeH="0" baseline="0" noProof="0" dirty="0" err="1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Italië</a:t>
            </a:r>
            <a:r>
              <a:rPr kumimoji="0" lang="fr-BE" sz="2000" b="0" i="0" u="none" strike="noStrike" kern="1200" cap="none" spc="-75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</a:t>
            </a:r>
            <a:r>
              <a:rPr kumimoji="0" lang="fr-BE" sz="2000" b="0" i="0" u="none" strike="noStrike" kern="1200" cap="none" spc="-75" normalizeH="0" baseline="0" noProof="0" dirty="0" err="1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Spanje</a:t>
            </a:r>
            <a:r>
              <a:rPr kumimoji="0" lang="fr-BE" sz="2400" b="0" i="0" u="none" strike="noStrike" kern="1200" cap="none" spc="-75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) – </a:t>
            </a:r>
            <a:r>
              <a:rPr kumimoji="0" lang="fr-BE" sz="2000" b="0" i="0" u="none" strike="noStrike" kern="1200" cap="none" spc="-75" normalizeH="0" baseline="0" noProof="0" dirty="0" err="1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zie</a:t>
            </a:r>
            <a:r>
              <a:rPr kumimoji="0" lang="fr-BE" sz="2000" b="0" i="0" u="none" strike="noStrike" kern="1200" cap="none" spc="-75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fr-BE" sz="2000" b="0" i="0" u="none" strike="noStrike" kern="1200" cap="none" spc="-75" normalizeH="0" baseline="0" noProof="0" dirty="0" err="1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betere</a:t>
            </a:r>
            <a:r>
              <a:rPr kumimoji="0" lang="fr-BE" sz="2000" b="0" i="0" u="none" strike="noStrike" kern="1200" cap="none" spc="-75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fr-BE" sz="2000" b="0" i="0" u="none" strike="noStrike" kern="1200" cap="none" spc="-75" normalizeH="0" baseline="0" noProof="0" dirty="0" err="1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integratieprogramma’s</a:t>
            </a:r>
            <a:r>
              <a:rPr kumimoji="0" lang="fr-BE" sz="2000" b="0" i="0" u="none" strike="noStrike" kern="1200" cap="none" spc="-75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</a:t>
            </a:r>
            <a:r>
              <a:rPr kumimoji="0" lang="fr-BE" sz="2000" b="0" i="0" u="none" strike="noStrike" kern="1200" cap="none" spc="-75" normalizeH="0" baseline="0" noProof="0" dirty="0" err="1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toegang</a:t>
            </a:r>
            <a:r>
              <a:rPr kumimoji="0" lang="fr-BE" sz="2000" b="0" i="0" u="none" strike="noStrike" kern="1200" cap="none" spc="-75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fr-BE" sz="2000" b="0" i="0" u="none" strike="noStrike" kern="1200" cap="none" spc="-75" normalizeH="0" baseline="0" noProof="0" dirty="0" err="1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tot</a:t>
            </a:r>
            <a:r>
              <a:rPr kumimoji="0" lang="fr-BE" sz="2000" b="0" i="0" u="none" strike="noStrike" kern="1200" cap="none" spc="-75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fr-BE" sz="2000" b="0" i="0" u="none" strike="noStrike" kern="1200" cap="none" spc="-75" normalizeH="0" baseline="0" noProof="0" dirty="0" err="1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werk</a:t>
            </a:r>
            <a:r>
              <a:rPr kumimoji="0" lang="fr-BE" sz="2000" b="0" i="0" u="none" strike="noStrike" kern="1200" cap="none" spc="-75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en </a:t>
            </a:r>
            <a:r>
              <a:rPr kumimoji="0" lang="fr-BE" sz="2000" b="0" i="0" u="none" strike="noStrike" kern="1200" cap="none" spc="-75" normalizeH="0" baseline="0" noProof="0" dirty="0" err="1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hogere</a:t>
            </a:r>
            <a:r>
              <a:rPr kumimoji="0" lang="fr-BE" sz="2000" b="0" i="0" u="none" strike="noStrike" kern="1200" cap="none" spc="-75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fr-BE" sz="2000" b="0" i="0" u="none" strike="noStrike" kern="1200" cap="none" spc="-75" normalizeH="0" baseline="0" noProof="0" dirty="0" err="1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levensstandaarden</a:t>
            </a:r>
            <a:r>
              <a:rPr kumimoji="0" lang="fr-BE" sz="2000" b="0" i="0" u="none" strike="noStrike" kern="1200" cap="none" spc="-75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</a:p>
          <a:p>
            <a:pPr marL="3556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BE" sz="2400" b="0" i="0" u="none" strike="noStrike" kern="1200" cap="none" spc="-75" normalizeH="0" baseline="0" noProof="0" dirty="0" err="1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gebrek</a:t>
            </a:r>
            <a:r>
              <a:rPr kumimoji="0" lang="fr-BE" sz="2400" b="0" i="0" u="none" strike="noStrike" kern="1200" cap="none" spc="-75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fr-BE" sz="2400" b="0" i="0" u="none" strike="noStrike" kern="1200" cap="none" spc="-75" normalizeH="0" baseline="0" noProof="0" dirty="0" err="1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aan</a:t>
            </a:r>
            <a:r>
              <a:rPr kumimoji="0" lang="fr-BE" sz="2400" b="0" i="0" u="none" strike="noStrike" kern="1200" cap="none" spc="-75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fr-BE" sz="2400" b="0" i="0" u="none" strike="noStrike" kern="1200" cap="none" spc="-75" normalizeH="0" baseline="0" noProof="0" dirty="0" err="1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interculturele</a:t>
            </a:r>
            <a:r>
              <a:rPr kumimoji="0" lang="fr-BE" sz="2400" b="0" i="0" u="none" strike="noStrike" kern="1200" cap="none" spc="-75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fr-BE" sz="2400" b="0" i="0" u="none" strike="noStrike" kern="1200" cap="none" spc="-75" normalizeH="0" baseline="0" noProof="0" dirty="0" err="1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communicatie</a:t>
            </a:r>
            <a:r>
              <a:rPr kumimoji="0" lang="fr-BE" sz="2400" b="0" i="0" u="none" strike="noStrike" kern="1200" cap="none" spc="-75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– </a:t>
            </a:r>
            <a:r>
              <a:rPr kumimoji="0" lang="fr-BE" sz="2400" b="0" i="0" u="none" strike="noStrike" kern="1200" cap="none" spc="-75" normalizeH="0" baseline="0" noProof="0" dirty="0" err="1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professionelen</a:t>
            </a:r>
            <a:r>
              <a:rPr kumimoji="0" lang="fr-BE" sz="2400" b="0" i="0" u="none" strike="noStrike" kern="1200" cap="none" spc="-75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(</a:t>
            </a:r>
            <a:r>
              <a:rPr kumimoji="0" lang="fr-BE" sz="2400" b="0" i="0" u="none" strike="noStrike" kern="1200" cap="none" spc="-75" normalizeH="0" baseline="0" noProof="0" dirty="0" err="1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kennis</a:t>
            </a:r>
            <a:r>
              <a:rPr kumimoji="0" lang="fr-BE" sz="2400" b="0" i="0" u="none" strike="noStrike" kern="1200" cap="none" spc="-75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van </a:t>
            </a:r>
            <a:r>
              <a:rPr kumimoji="0" lang="fr-BE" sz="2400" b="0" i="0" u="none" strike="noStrike" kern="1200" cap="none" spc="-75" normalizeH="0" baseline="0" noProof="0" dirty="0" err="1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vak</a:t>
            </a:r>
            <a:r>
              <a:rPr kumimoji="0" lang="fr-BE" sz="2400" b="0" i="0" u="none" strike="noStrike" kern="1200" cap="none" spc="-75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maar </a:t>
            </a:r>
            <a:r>
              <a:rPr kumimoji="0" lang="fr-BE" sz="2400" b="0" i="0" u="none" strike="noStrike" kern="1200" cap="none" spc="-75" normalizeH="0" baseline="0" noProof="0" dirty="0" err="1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culturele</a:t>
            </a:r>
            <a:r>
              <a:rPr kumimoji="0" lang="fr-BE" sz="2400" b="0" i="0" u="none" strike="noStrike" kern="1200" cap="none" spc="-75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aspect </a:t>
            </a:r>
            <a:r>
              <a:rPr kumimoji="0" lang="fr-BE" sz="2400" b="0" i="0" u="none" strike="noStrike" kern="1200" cap="none" spc="-75" normalizeH="0" baseline="0" noProof="0" dirty="0" err="1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ontbreekt</a:t>
            </a:r>
            <a:r>
              <a:rPr kumimoji="0" lang="fr-BE" sz="2400" b="0" i="0" u="none" strike="noStrike" kern="1200" cap="none" spc="-75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fr-BE" sz="2400" b="0" i="0" u="none" strike="noStrike" kern="1200" cap="none" spc="-75" normalizeH="0" baseline="0" noProof="0" dirty="0" err="1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vaakt</a:t>
            </a:r>
            <a:r>
              <a:rPr kumimoji="0" lang="fr-BE" sz="2400" b="0" i="0" u="none" strike="noStrike" kern="1200" cap="none" spc="-75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) </a:t>
            </a:r>
          </a:p>
          <a:p>
            <a:pPr marL="12700"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BE" sz="2400" b="0" i="0" u="none" strike="noStrike" kern="1200" cap="none" spc="-75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2400" b="0" i="0" u="none" strike="noStrike" kern="1200" cap="none" spc="-75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Wingdings" panose="05000000000000000000" pitchFamily="2" charset="2"/>
              </a:rPr>
              <a:t> </a:t>
            </a:r>
            <a:r>
              <a:rPr kumimoji="0" lang="fr-BE" sz="2400" b="0" i="0" u="none" strike="noStrike" kern="1200" cap="none" spc="-75" normalizeH="0" baseline="0" noProof="0" dirty="0" err="1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Wingdings" panose="05000000000000000000" pitchFamily="2" charset="2"/>
              </a:rPr>
              <a:t>Nood</a:t>
            </a:r>
            <a:r>
              <a:rPr kumimoji="0" lang="fr-BE" sz="2400" b="0" i="0" u="none" strike="noStrike" kern="1200" cap="none" spc="-75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Wingdings" panose="05000000000000000000" pitchFamily="2" charset="2"/>
              </a:rPr>
              <a:t> </a:t>
            </a:r>
            <a:r>
              <a:rPr kumimoji="0" lang="fr-BE" sz="2400" b="0" i="0" u="none" strike="noStrike" kern="1200" cap="none" spc="-75" normalizeH="0" baseline="0" noProof="0" dirty="0" err="1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Wingdings" panose="05000000000000000000" pitchFamily="2" charset="2"/>
              </a:rPr>
              <a:t>aan</a:t>
            </a:r>
            <a:r>
              <a:rPr kumimoji="0" lang="fr-BE" sz="2400" b="0" i="0" u="none" strike="noStrike" kern="1200" cap="none" spc="-75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Wingdings" panose="05000000000000000000" pitchFamily="2" charset="2"/>
              </a:rPr>
              <a:t> </a:t>
            </a:r>
            <a:r>
              <a:rPr kumimoji="0" lang="fr-BE" sz="2400" b="0" i="0" u="none" strike="noStrike" kern="1200" cap="none" spc="-75" normalizeH="0" baseline="0" noProof="0" dirty="0" err="1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Wingdings" panose="05000000000000000000" pitchFamily="2" charset="2"/>
              </a:rPr>
              <a:t>interculturele</a:t>
            </a:r>
            <a:r>
              <a:rPr kumimoji="0" lang="fr-BE" sz="2400" b="0" i="0" u="none" strike="noStrike" kern="1200" cap="none" spc="-75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Wingdings" panose="05000000000000000000" pitchFamily="2" charset="2"/>
              </a:rPr>
              <a:t> en multidisciplinaire</a:t>
            </a:r>
            <a:r>
              <a:rPr kumimoji="0" lang="fr-BE" sz="2400" b="0" i="0" u="none" strike="noStrike" kern="1200" cap="none" spc="-75" normalizeH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Wingdings" panose="05000000000000000000" pitchFamily="2" charset="2"/>
              </a:rPr>
              <a:t> </a:t>
            </a:r>
            <a:r>
              <a:rPr kumimoji="0" lang="fr-BE" sz="2400" b="0" i="0" u="none" strike="noStrike" kern="1200" cap="none" spc="-75" normalizeH="0" noProof="0" dirty="0" err="1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Wingdings" panose="05000000000000000000" pitchFamily="2" charset="2"/>
              </a:rPr>
              <a:t>benadering</a:t>
            </a:r>
            <a:r>
              <a:rPr kumimoji="0" lang="fr-BE" sz="2400" b="0" i="0" u="none" strike="noStrike" kern="1200" cap="none" spc="-75" normalizeH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Wingdings" panose="05000000000000000000" pitchFamily="2" charset="2"/>
              </a:rPr>
              <a:t> </a:t>
            </a:r>
            <a:endParaRPr kumimoji="0" lang="fr-BE" sz="2400" b="0" i="0" u="none" strike="noStrike" kern="1200" cap="none" spc="-75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fr-BE" sz="2400" b="0" i="0" u="none" strike="noStrike" kern="1200" cap="none" spc="-75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endParaRPr lang="fr-BE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739" y="408253"/>
            <a:ext cx="1622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261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07299" y="2299374"/>
            <a:ext cx="5615305" cy="9055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lang="fr-BE" sz="3000" b="1" spc="-75" dirty="0" smtClean="0">
                <a:solidFill>
                  <a:srgbClr val="FFFFFF"/>
                </a:solidFill>
                <a:latin typeface="Arial"/>
                <a:cs typeface="Arial"/>
              </a:rPr>
              <a:t>Plan:</a:t>
            </a:r>
            <a:endParaRPr sz="30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53736" y="353717"/>
            <a:ext cx="1749601" cy="5117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6630" y="1051130"/>
            <a:ext cx="8472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endParaRPr lang="fr-BE" sz="2400" dirty="0" smtClean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base"/>
            <a:r>
              <a:rPr lang="fr-BE" sz="2400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BE" sz="2400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endParaRPr lang="fr-BE" sz="2400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chv\Documents\Présentation CNCD\hcr 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1130"/>
            <a:ext cx="9144000" cy="5667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08253"/>
            <a:ext cx="1622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145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97063" y="1317047"/>
            <a:ext cx="7827101" cy="9055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FontTx/>
              <a:buChar char="-"/>
            </a:pPr>
            <a:endParaRPr lang="fr-BE" sz="2400" spc="-75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53736" y="353717"/>
            <a:ext cx="1749601" cy="5117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624869" y="961615"/>
            <a:ext cx="7729400" cy="710863"/>
          </a:xfrm>
        </p:spPr>
        <p:txBody>
          <a:bodyPr/>
          <a:lstStyle/>
          <a:p>
            <a:pPr marL="1270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2200" b="1" i="0" u="none" strike="noStrike" kern="1200" cap="none" spc="-75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2200" b="1" i="0" u="none" strike="noStrike" kern="1200" cap="none" spc="-75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Europese</a:t>
            </a:r>
            <a:r>
              <a:rPr kumimoji="0" lang="fr-BE" sz="2200" b="1" i="0" u="none" strike="noStrike" kern="1200" cap="none" spc="-75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fr-BE" sz="2200" b="1" i="0" u="none" strike="noStrike" kern="1200" cap="none" spc="-75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perspectief</a:t>
            </a:r>
            <a:r>
              <a:rPr kumimoji="0" lang="fr-BE" sz="2200" b="0" i="0" u="none" strike="noStrike" kern="1200" cap="none" spc="-75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</a:t>
            </a:r>
            <a:r>
              <a:rPr kumimoji="0" lang="nl-NL" sz="2200" b="0" i="0" u="none" strike="noStrike" kern="1200" cap="none" spc="-75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” </a:t>
            </a:r>
            <a:endParaRPr kumimoji="0" lang="nl-NL" sz="2200" b="0" i="0" u="none" strike="noStrike" kern="1200" cap="none" spc="-75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sz="2200" kern="1200" spc="-75" dirty="0" smtClean="0">
                <a:solidFill>
                  <a:srgbClr val="FF0000"/>
                </a:solidFill>
                <a:latin typeface="Arial"/>
                <a:ea typeface="+mn-ea"/>
                <a:cs typeface="Arial"/>
              </a:rPr>
              <a:t> </a:t>
            </a:r>
            <a:r>
              <a:rPr kumimoji="0" lang="fr-BE" sz="2200" b="0" i="0" u="none" strike="noStrike" kern="1200" cap="none" spc="-75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endParaRPr kumimoji="0" lang="fr-BE" sz="2400" b="0" i="0" u="none" strike="noStrike" kern="1200" cap="none" spc="-75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endParaRPr lang="fr-BE" dirty="0">
              <a:solidFill>
                <a:schemeClr val="tx1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9878067"/>
              </p:ext>
            </p:extLst>
          </p:nvPr>
        </p:nvGraphicFramePr>
        <p:xfrm>
          <a:off x="697062" y="2070100"/>
          <a:ext cx="6999138" cy="4038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33046"/>
                <a:gridCol w="2333046"/>
                <a:gridCol w="2333046"/>
              </a:tblGrid>
              <a:tr h="6731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600" dirty="0" err="1">
                          <a:effectLst/>
                        </a:rPr>
                        <a:t>Cijfers</a:t>
                      </a:r>
                      <a:r>
                        <a:rPr lang="fr-BE" sz="1600" dirty="0">
                          <a:effectLst/>
                        </a:rPr>
                        <a:t> 2015</a:t>
                      </a:r>
                      <a:endParaRPr lang="fr-B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600">
                          <a:effectLst/>
                        </a:rPr>
                        <a:t>Asielaanvragen</a:t>
                      </a:r>
                      <a:endParaRPr lang="fr-B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600">
                          <a:effectLst/>
                        </a:rPr>
                        <a:t>Bescherming  </a:t>
                      </a:r>
                      <a:endParaRPr lang="fr-B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7310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600">
                          <a:effectLst/>
                        </a:rPr>
                        <a:t>ROEMENIE</a:t>
                      </a:r>
                      <a:endParaRPr lang="fr-B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1.274</a:t>
                      </a:r>
                      <a:endParaRPr lang="fr-BE" sz="11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2.456</a:t>
                      </a:r>
                      <a:endParaRPr lang="fr-BE" sz="11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7310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600">
                          <a:effectLst/>
                        </a:rPr>
                        <a:t>ZWEDEN</a:t>
                      </a:r>
                      <a:endParaRPr lang="fr-B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162.877</a:t>
                      </a:r>
                      <a:endParaRPr lang="fr-BE" sz="11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32.631</a:t>
                      </a:r>
                      <a:endParaRPr lang="fr-BE" sz="11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7310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600" dirty="0">
                          <a:effectLst/>
                        </a:rPr>
                        <a:t>DUITSLAND</a:t>
                      </a:r>
                      <a:endParaRPr lang="fr-B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600" b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476.649</a:t>
                      </a:r>
                      <a:endParaRPr lang="fr-BE" sz="1100" b="1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137.136</a:t>
                      </a:r>
                      <a:endParaRPr lang="fr-BE" sz="11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7310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600">
                          <a:effectLst/>
                        </a:rPr>
                        <a:t>SPANJE</a:t>
                      </a:r>
                      <a:endParaRPr lang="fr-B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600" b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5.952</a:t>
                      </a:r>
                      <a:endParaRPr lang="fr-BE" sz="1100" b="1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1.583</a:t>
                      </a:r>
                      <a:endParaRPr lang="fr-BE" sz="11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7310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600">
                          <a:effectLst/>
                        </a:rPr>
                        <a:t>BELGIE</a:t>
                      </a:r>
                      <a:endParaRPr lang="fr-B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600" b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35.476</a:t>
                      </a:r>
                      <a:endParaRPr lang="fr-BE" sz="1100" b="1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10.798</a:t>
                      </a:r>
                      <a:endParaRPr lang="fr-BE" sz="11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08480"/>
            <a:ext cx="1622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55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07299" y="2299374"/>
            <a:ext cx="5615305" cy="9055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lang="fr-BE" sz="3000" b="1" spc="-75" dirty="0" smtClean="0">
                <a:solidFill>
                  <a:srgbClr val="FFFFFF"/>
                </a:solidFill>
                <a:latin typeface="Arial"/>
                <a:cs typeface="Arial"/>
              </a:rPr>
              <a:t>Plan:</a:t>
            </a:r>
            <a:endParaRPr sz="30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53736" y="353717"/>
            <a:ext cx="1749601" cy="5117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1016659"/>
            <a:ext cx="88392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000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Van die 65,3 </a:t>
            </a:r>
            <a:r>
              <a:rPr lang="en-US" sz="2000" dirty="0" err="1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miljoen</a:t>
            </a:r>
            <a:r>
              <a:rPr lang="en-US" sz="2000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mensen</a:t>
            </a:r>
            <a:r>
              <a:rPr lang="en-US" sz="2000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fontAlgn="base"/>
            <a:endParaRPr lang="en-US" sz="2000" dirty="0" smtClean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en-US" sz="2000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 40,8 </a:t>
            </a:r>
            <a:r>
              <a:rPr lang="en-US" sz="2000" dirty="0" err="1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miljoen</a:t>
            </a:r>
            <a:r>
              <a:rPr lang="en-US" sz="2000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zijn</a:t>
            </a:r>
            <a:r>
              <a:rPr lang="en-US" sz="2000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interne </a:t>
            </a:r>
            <a:r>
              <a:rPr lang="en-US" sz="2000" dirty="0" err="1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vluchtelingen</a:t>
            </a:r>
            <a:r>
              <a:rPr lang="en-US" sz="2000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fontAlgn="base"/>
            <a:r>
              <a:rPr lang="en-US" sz="2000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 21,3 million </a:t>
            </a:r>
            <a:r>
              <a:rPr lang="en-US" sz="2000" dirty="0" err="1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overal</a:t>
            </a:r>
            <a:r>
              <a:rPr lang="en-US" sz="2000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</a:t>
            </a:r>
            <a:r>
              <a:rPr lang="en-US" sz="2000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wereld</a:t>
            </a:r>
            <a:r>
              <a:rPr lang="en-US" sz="2000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fontAlgn="base"/>
            <a:r>
              <a:rPr lang="en-US" sz="2000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en-US" sz="2000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3,2 million </a:t>
            </a:r>
            <a:r>
              <a:rPr lang="en-US" sz="2000" dirty="0" err="1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waren</a:t>
            </a:r>
            <a:r>
              <a:rPr lang="en-US" sz="2000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asielzoekers</a:t>
            </a:r>
            <a:r>
              <a:rPr lang="en-US" sz="2000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de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geïndustrialiseerde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landen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wachtend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op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beslissing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op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hun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asielaanvraag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(= 5%) </a:t>
            </a:r>
          </a:p>
          <a:p>
            <a:pPr fontAlgn="base"/>
            <a:endParaRPr lang="en-US" sz="2000" dirty="0" smtClean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en-US" sz="2000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2000" dirty="0" err="1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waarvan</a:t>
            </a:r>
            <a:r>
              <a:rPr lang="en-US" sz="2000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1 255 600 </a:t>
            </a:r>
            <a:r>
              <a:rPr lang="en-US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asielzoekers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de </a:t>
            </a:r>
            <a:r>
              <a:rPr lang="en-US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Europese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Unie</a:t>
            </a:r>
            <a:r>
              <a:rPr lang="en-US" sz="2000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	</a:t>
            </a:r>
          </a:p>
          <a:p>
            <a:pPr fontAlgn="base"/>
            <a:r>
              <a:rPr lang="en-US" sz="2000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	35% in </a:t>
            </a:r>
            <a:r>
              <a:rPr lang="en-US" sz="2000" dirty="0" err="1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Duitsland</a:t>
            </a:r>
            <a:r>
              <a:rPr lang="en-US" sz="2000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fontAlgn="base"/>
            <a:r>
              <a:rPr lang="en-US" sz="2000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	14% in </a:t>
            </a:r>
            <a:r>
              <a:rPr lang="en-US" sz="2000" dirty="0" err="1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Hongarije</a:t>
            </a:r>
            <a:endParaRPr lang="en-US" sz="2000" dirty="0" smtClean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en-US" sz="2000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	12% in </a:t>
            </a:r>
            <a:r>
              <a:rPr lang="en-US" sz="2000" dirty="0" err="1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Zweden</a:t>
            </a:r>
            <a:endParaRPr lang="en-US" sz="2000" dirty="0" smtClean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en-US" sz="2000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	7% in </a:t>
            </a:r>
            <a:r>
              <a:rPr lang="en-US" sz="2000" dirty="0" err="1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Oostenrijk</a:t>
            </a:r>
            <a:r>
              <a:rPr lang="en-US" sz="2000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fontAlgn="base"/>
            <a:r>
              <a:rPr lang="en-US" sz="2000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	7% in </a:t>
            </a:r>
            <a:r>
              <a:rPr lang="en-US" sz="2000" dirty="0" err="1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Italië</a:t>
            </a:r>
            <a:endParaRPr lang="en-US" sz="2000" dirty="0" smtClean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en-US" sz="2000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	6% in </a:t>
            </a:r>
            <a:r>
              <a:rPr lang="en-US" sz="2000" dirty="0" err="1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Frankrijk</a:t>
            </a:r>
            <a:endParaRPr lang="en-US" sz="2000" dirty="0" smtClean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en-US" sz="2000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	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3,5 % in </a:t>
            </a:r>
            <a:r>
              <a:rPr lang="en-US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België</a:t>
            </a:r>
            <a:endParaRPr lang="en-US" sz="20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endParaRPr lang="en-US" sz="2000" dirty="0" smtClean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en-US" sz="2000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= 44 760 </a:t>
            </a:r>
            <a:r>
              <a:rPr lang="en-US" sz="2000" dirty="0" err="1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asielzoekers</a:t>
            </a:r>
            <a:r>
              <a:rPr lang="en-US" sz="2000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2015 in </a:t>
            </a:r>
            <a:r>
              <a:rPr lang="en-US" sz="2000" dirty="0" err="1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België</a:t>
            </a:r>
            <a:r>
              <a:rPr lang="en-US" sz="2000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2000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fontAlgn="base"/>
            <a:r>
              <a:rPr lang="en-US" sz="2000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18 710 in 2016 !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22887"/>
            <a:ext cx="1622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135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07299" y="2299374"/>
            <a:ext cx="5615305" cy="9055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lang="fr-BE" sz="3000" b="1" spc="-75" dirty="0" smtClean="0">
                <a:solidFill>
                  <a:srgbClr val="FFFFFF"/>
                </a:solidFill>
                <a:latin typeface="Arial"/>
                <a:cs typeface="Arial"/>
              </a:rPr>
              <a:t>Plan:</a:t>
            </a:r>
            <a:endParaRPr sz="30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53736" y="353717"/>
            <a:ext cx="1749601" cy="5117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1016659"/>
            <a:ext cx="88392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endParaRPr lang="en-US" sz="2000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/>
            <a:r>
              <a:rPr lang="en-US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Europese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pubieke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opinie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fontAlgn="base"/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(see Special Eurobarometer 469, </a:t>
            </a:r>
          </a:p>
          <a:p>
            <a:pPr algn="ctr" fontAlgn="base"/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Integration of immigrants in the European Union )  </a:t>
            </a:r>
          </a:p>
          <a:p>
            <a:pPr marL="342900" indent="-342900" fontAlgn="base">
              <a:buFont typeface="Wingdings" panose="05000000000000000000" pitchFamily="2" charset="2"/>
              <a:buChar char="Ø"/>
            </a:pPr>
            <a:endParaRPr lang="en-US" sz="2000" dirty="0" smtClean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base">
              <a:buFontTx/>
              <a:buChar char="-"/>
            </a:pPr>
            <a:r>
              <a:rPr lang="en-US" sz="2000" dirty="0" err="1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Onderzoek</a:t>
            </a:r>
            <a:r>
              <a:rPr lang="en-US" sz="2000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28 </a:t>
            </a:r>
            <a:r>
              <a:rPr lang="en-US" sz="2000" dirty="0" err="1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lidstaten</a:t>
            </a:r>
            <a:r>
              <a:rPr lang="en-US" sz="2000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fontAlgn="base"/>
            <a:endParaRPr lang="en-US" sz="2000" dirty="0" smtClean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en-US" sz="2000" b="1" dirty="0" err="1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Enkele</a:t>
            </a:r>
            <a:r>
              <a:rPr lang="en-US" sz="2000" b="1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resultaten</a:t>
            </a:r>
            <a:r>
              <a:rPr lang="en-US" sz="2000" b="1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800100" lvl="1" indent="-342900" fontAlgn="base">
              <a:buFont typeface="Wingdings" panose="05000000000000000000" pitchFamily="2" charset="2"/>
              <a:buChar char="Ø"/>
            </a:pPr>
            <a:r>
              <a:rPr lang="en-US" sz="2000" dirty="0" err="1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Enkel</a:t>
            </a:r>
            <a:r>
              <a:rPr lang="en-US" sz="2000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37%van de </a:t>
            </a:r>
            <a:r>
              <a:rPr lang="en-US" sz="2000" dirty="0" err="1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respondenten</a:t>
            </a:r>
            <a:r>
              <a:rPr lang="en-US" sz="2000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zegt</a:t>
            </a:r>
            <a:r>
              <a:rPr lang="en-US" sz="2000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goed</a:t>
            </a:r>
            <a:r>
              <a:rPr lang="en-US" sz="2000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geïnformeerd</a:t>
            </a:r>
            <a:r>
              <a:rPr lang="en-US" sz="2000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sz="2000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zijn</a:t>
            </a:r>
            <a:r>
              <a:rPr lang="en-US" sz="2000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over </a:t>
            </a:r>
            <a:r>
              <a:rPr lang="en-US" sz="2000" dirty="0" err="1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immigratie</a:t>
            </a:r>
            <a:r>
              <a:rPr lang="en-US" sz="2000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2000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integratie</a:t>
            </a:r>
            <a:endParaRPr lang="en-US" sz="2000" dirty="0" smtClean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2" indent="-342900" fontAlgn="base">
              <a:buFont typeface="Wingdings" pitchFamily="2" charset="2"/>
              <a:buChar char="à"/>
            </a:pPr>
            <a:r>
              <a:rPr lang="en-US" sz="2000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BE: 34% </a:t>
            </a:r>
            <a:r>
              <a:rPr lang="en-US" sz="2000" dirty="0" err="1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goed</a:t>
            </a:r>
            <a:r>
              <a:rPr lang="en-US" sz="2000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geïnformeerd</a:t>
            </a:r>
            <a:r>
              <a:rPr lang="en-US" sz="2000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</a:p>
          <a:p>
            <a:pPr marL="800100" lvl="1" indent="-342900" fontAlgn="base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61% van de </a:t>
            </a:r>
            <a:r>
              <a:rPr lang="en-US" sz="2000" dirty="0" err="1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respondenten</a:t>
            </a:r>
            <a:r>
              <a:rPr lang="en-US" sz="2000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zegt</a:t>
            </a:r>
            <a:r>
              <a:rPr lang="en-US" sz="2000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minstens</a:t>
            </a:r>
            <a:r>
              <a:rPr lang="en-US" sz="2000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wekelijks</a:t>
            </a:r>
            <a:r>
              <a:rPr lang="en-US" sz="2000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contact </a:t>
            </a:r>
            <a:r>
              <a:rPr lang="en-US" sz="2000" dirty="0" err="1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sz="2000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hebben</a:t>
            </a:r>
            <a:r>
              <a:rPr lang="en-US" sz="2000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met </a:t>
            </a:r>
            <a:r>
              <a:rPr lang="en-US" sz="2000" dirty="0" err="1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immigranten</a:t>
            </a:r>
            <a:endParaRPr lang="en-US" sz="2000" dirty="0" smtClean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fontAlgn="base"/>
            <a:r>
              <a:rPr lang="en-US" sz="2000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	 BE: 70% </a:t>
            </a:r>
            <a:r>
              <a:rPr lang="en-US" sz="2000" dirty="0" err="1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dagelijks</a:t>
            </a:r>
            <a:r>
              <a:rPr lang="en-US" sz="2000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tot </a:t>
            </a:r>
            <a:r>
              <a:rPr lang="en-US" sz="2000" dirty="0" err="1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wekelijks</a:t>
            </a:r>
            <a:r>
              <a:rPr lang="en-US" sz="2000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contact </a:t>
            </a:r>
            <a:endParaRPr lang="en-US" sz="2000" dirty="0" smtClean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54% van de </a:t>
            </a:r>
            <a:r>
              <a:rPr lang="en-US" sz="2000" dirty="0" err="1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respondenten</a:t>
            </a:r>
            <a:r>
              <a:rPr lang="en-US" sz="2000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en-US" sz="2000" dirty="0" err="1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akkoord</a:t>
            </a:r>
            <a:r>
              <a:rPr lang="en-US" sz="2000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met de </a:t>
            </a:r>
            <a:r>
              <a:rPr lang="en-US" sz="2000" dirty="0" err="1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stelling</a:t>
            </a:r>
            <a:r>
              <a:rPr lang="en-US" sz="2000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</a:t>
            </a:r>
            <a:r>
              <a:rPr lang="en-US" sz="2000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000" dirty="0" err="1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integratie</a:t>
            </a:r>
            <a:r>
              <a:rPr lang="en-US" sz="2000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van </a:t>
            </a:r>
            <a:r>
              <a:rPr lang="en-US" sz="2000" dirty="0" err="1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immigraten</a:t>
            </a:r>
            <a:r>
              <a:rPr lang="en-US" sz="2000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op </a:t>
            </a:r>
            <a:r>
              <a:rPr lang="en-US" sz="2000" dirty="0" err="1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lokaal</a:t>
            </a:r>
            <a:r>
              <a:rPr lang="en-US" sz="2000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2000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nationaal</a:t>
            </a:r>
            <a:r>
              <a:rPr lang="en-US" sz="2000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niveau</a:t>
            </a:r>
            <a:r>
              <a:rPr lang="en-US" sz="2000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succesvol</a:t>
            </a:r>
            <a:r>
              <a:rPr lang="en-US" sz="2000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</a:p>
          <a:p>
            <a:pPr marL="1257300" lvl="2" indent="-342900" fontAlgn="base">
              <a:buFont typeface="Wingdings" pitchFamily="2" charset="2"/>
              <a:buChar char="à"/>
            </a:pPr>
            <a:r>
              <a:rPr lang="en-US" sz="2000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BE: 60% = </a:t>
            </a:r>
            <a:r>
              <a:rPr lang="en-US" sz="2000" dirty="0" err="1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succesvol</a:t>
            </a:r>
            <a:endParaRPr lang="en-US" sz="2000" dirty="0" smtClean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base">
              <a:buFontTx/>
              <a:buChar char="-"/>
            </a:pPr>
            <a:endParaRPr lang="en-US" sz="2000" dirty="0" smtClean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endParaRPr lang="en-US" sz="2000" dirty="0" smtClean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endParaRPr lang="en-US" sz="2000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endParaRPr lang="en-US" sz="2000" dirty="0" smtClean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08253"/>
            <a:ext cx="1622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369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07299" y="2299374"/>
            <a:ext cx="5615305" cy="9055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fr-BE" sz="3000" b="1" spc="-75" dirty="0" smtClean="0">
                <a:solidFill>
                  <a:srgbClr val="FFFFFF"/>
                </a:solidFill>
                <a:latin typeface="Arial"/>
                <a:cs typeface="Arial"/>
              </a:rPr>
              <a:t>Plan: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53736" y="353717"/>
            <a:ext cx="1749601" cy="5117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609600" y="1968618"/>
            <a:ext cx="80010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fr-BE" sz="7200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Vragen</a:t>
            </a:r>
            <a:r>
              <a:rPr lang="fr-BE" sz="72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  <a:endParaRPr lang="fr-BE" sz="6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endParaRPr lang="fr-BE" sz="2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80985"/>
            <a:ext cx="1622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60629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07299" y="2299374"/>
            <a:ext cx="5615305" cy="9055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lang="fr-BE" sz="3000" b="1" spc="-75" dirty="0" smtClean="0">
                <a:solidFill>
                  <a:srgbClr val="FFFFFF"/>
                </a:solidFill>
                <a:latin typeface="Arial"/>
                <a:cs typeface="Arial"/>
              </a:rPr>
              <a:t>Plan:</a:t>
            </a:r>
            <a:endParaRPr sz="30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53736" y="353717"/>
            <a:ext cx="1749601" cy="5117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1968618"/>
            <a:ext cx="80010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fr-BE" sz="7200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 ?</a:t>
            </a:r>
            <a:endParaRPr lang="fr-BE" sz="6000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endParaRPr lang="fr-BE" sz="2000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P:\juristen-juristes\dossiers\NEW\Formations à donner\Formations externes\CNCD - Justice migratoire\140811car02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5"/>
          <a:stretch/>
        </p:blipFill>
        <p:spPr bwMode="auto">
          <a:xfrm>
            <a:off x="0" y="1023582"/>
            <a:ext cx="9144000" cy="5859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ject 3"/>
          <p:cNvSpPr txBox="1">
            <a:spLocks/>
          </p:cNvSpPr>
          <p:nvPr/>
        </p:nvSpPr>
        <p:spPr>
          <a:xfrm>
            <a:off x="1752600" y="5499100"/>
            <a:ext cx="5943600" cy="107624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ctr" defTabSz="914400"/>
            <a:r>
              <a:rPr lang="fr-BE" sz="3200" b="1" kern="0" spc="-15" dirty="0" err="1" smtClean="0">
                <a:solidFill>
                  <a:prstClr val="white"/>
                </a:solidFill>
                <a:latin typeface="Arial"/>
                <a:cs typeface="Arial"/>
              </a:rPr>
              <a:t>Dankjewel</a:t>
            </a:r>
            <a:r>
              <a:rPr lang="fr-BE" sz="3200" b="1" kern="0" spc="-15" dirty="0" smtClean="0">
                <a:solidFill>
                  <a:prstClr val="white"/>
                </a:solidFill>
                <a:latin typeface="Arial"/>
                <a:cs typeface="Arial"/>
              </a:rPr>
              <a:t> </a:t>
            </a:r>
            <a:r>
              <a:rPr lang="fr-BE" sz="3200" b="1" kern="0" spc="-15" dirty="0" err="1" smtClean="0">
                <a:solidFill>
                  <a:prstClr val="white"/>
                </a:solidFill>
                <a:latin typeface="Arial"/>
                <a:cs typeface="Arial"/>
              </a:rPr>
              <a:t>voor</a:t>
            </a:r>
            <a:r>
              <a:rPr lang="fr-BE" sz="3200" b="1" kern="0" spc="-15" dirty="0">
                <a:solidFill>
                  <a:prstClr val="white"/>
                </a:solidFill>
                <a:latin typeface="Arial"/>
                <a:cs typeface="Arial"/>
              </a:rPr>
              <a:t> </a:t>
            </a:r>
            <a:r>
              <a:rPr lang="fr-BE" sz="3200" b="1" kern="0" spc="-15" dirty="0" err="1" smtClean="0">
                <a:solidFill>
                  <a:prstClr val="white"/>
                </a:solidFill>
                <a:latin typeface="Arial"/>
                <a:cs typeface="Arial"/>
              </a:rPr>
              <a:t>jullie</a:t>
            </a:r>
            <a:r>
              <a:rPr lang="fr-BE" sz="3200" b="1" kern="0" spc="-15" dirty="0" smtClean="0">
                <a:solidFill>
                  <a:prstClr val="white"/>
                </a:solidFill>
                <a:latin typeface="Arial"/>
                <a:cs typeface="Arial"/>
              </a:rPr>
              <a:t> </a:t>
            </a:r>
            <a:r>
              <a:rPr lang="fr-BE" sz="3200" b="1" kern="0" spc="-15" smtClean="0">
                <a:solidFill>
                  <a:prstClr val="white"/>
                </a:solidFill>
                <a:latin typeface="Arial"/>
                <a:cs typeface="Arial"/>
              </a:rPr>
              <a:t>aandacht! </a:t>
            </a:r>
            <a:endParaRPr lang="fr-BE" sz="3200" kern="0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08253"/>
            <a:ext cx="1622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5263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2169</TotalTime>
  <Words>295</Words>
  <Application>Microsoft Office PowerPoint</Application>
  <PresentationFormat>Custom</PresentationFormat>
  <Paragraphs>107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Vinois Emmanuelle</dc:creator>
  <cp:lastModifiedBy>Silvia</cp:lastModifiedBy>
  <cp:revision>218</cp:revision>
  <dcterms:created xsi:type="dcterms:W3CDTF">2015-09-15T14:33:41Z</dcterms:created>
  <dcterms:modified xsi:type="dcterms:W3CDTF">2018-08-08T13:52:43Z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2015-08-28T00:00:00Z</vt:filetime>
  </property>
  <property fmtid="{D5CDD505-2E9C-101B-9397-08002B2CF9AE}" pid="3" name="LastSaved">
    <vt:filetime>2015-09-15T00:00:00Z</vt:filetime>
  </property>
</Properties>
</file>