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66" r:id="rId2"/>
    <p:sldId id="406" r:id="rId3"/>
    <p:sldId id="409" r:id="rId4"/>
    <p:sldId id="394" r:id="rId5"/>
    <p:sldId id="405" r:id="rId6"/>
    <p:sldId id="408" r:id="rId7"/>
    <p:sldId id="410" r:id="rId8"/>
    <p:sldId id="307" r:id="rId9"/>
    <p:sldId id="374" r:id="rId10"/>
  </p:sldIdLst>
  <p:sldSz cx="9144000" cy="68834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8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837" y="0"/>
            <a:ext cx="2945659" cy="4968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DE82F-D383-4A2B-816E-93CF5A91CC20}" type="datetimeFigureOut">
              <a:rPr lang="fr-BE" smtClean="0"/>
              <a:t>08-08-18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067"/>
            <a:ext cx="2945659" cy="4968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837" y="9429067"/>
            <a:ext cx="2945659" cy="4968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71048-5F06-404F-9532-93EFFBD21DF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5996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8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837" y="0"/>
            <a:ext cx="2945659" cy="4968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BE0FE-A19E-4FC4-BCFF-2176F03D6FAE}" type="datetimeFigureOut">
              <a:rPr lang="fr-BE" smtClean="0"/>
              <a:t>08-08-18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434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824"/>
            <a:ext cx="5438140" cy="44672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067"/>
            <a:ext cx="2945659" cy="4968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837" y="9429067"/>
            <a:ext cx="2945659" cy="4968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19580-CFF1-4FB1-A58D-89C73FE0A92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526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19580-CFF1-4FB1-A58D-89C73FE0A927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675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919580-CFF1-4FB1-A58D-89C73FE0A927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5749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33854"/>
            <a:ext cx="7772400" cy="144551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54704"/>
            <a:ext cx="6400800" cy="17208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700" dirty="0" smtClean="0">
                <a:solidFill>
                  <a:srgbClr val="75787A"/>
                </a:solidFill>
                <a:latin typeface="Arial"/>
                <a:cs typeface="Arial"/>
              </a:rPr>
              <a:t>‹#›</a:t>
            </a:fld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700" dirty="0" smtClean="0">
                <a:solidFill>
                  <a:srgbClr val="75787A"/>
                </a:solidFill>
                <a:latin typeface="Arial"/>
                <a:cs typeface="Arial"/>
              </a:rPr>
              <a:t>‹#›</a:t>
            </a:fld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83182"/>
            <a:ext cx="3977640" cy="45430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83182"/>
            <a:ext cx="3977640" cy="45430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8/8/2018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700" dirty="0" smtClean="0">
                <a:solidFill>
                  <a:srgbClr val="75787A"/>
                </a:solidFill>
                <a:latin typeface="Arial"/>
                <a:cs typeface="Arial"/>
              </a:rPr>
              <a:t>‹#›</a:t>
            </a:fld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8/8/2018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700" dirty="0" smtClean="0">
                <a:solidFill>
                  <a:srgbClr val="75787A"/>
                </a:solidFill>
                <a:latin typeface="Arial"/>
                <a:cs typeface="Arial"/>
              </a:rPr>
              <a:t>‹#›</a:t>
            </a:fld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8/8/2018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700" dirty="0" smtClean="0">
                <a:solidFill>
                  <a:srgbClr val="75787A"/>
                </a:solidFill>
                <a:latin typeface="Arial"/>
                <a:cs typeface="Arial"/>
              </a:rPr>
              <a:t>‹#›</a:t>
            </a:fld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299" y="2299374"/>
            <a:ext cx="7729400" cy="46596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299" y="2059558"/>
            <a:ext cx="7729400" cy="18475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401562"/>
            <a:ext cx="2926080" cy="3441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401562"/>
            <a:ext cx="2103120" cy="3441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8/8/2018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4600" y="6468346"/>
            <a:ext cx="100228" cy="1184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700" dirty="0" smtClean="0">
                <a:solidFill>
                  <a:srgbClr val="75787A"/>
                </a:solidFill>
                <a:latin typeface="Arial"/>
                <a:cs typeface="Arial"/>
              </a:rPr>
              <a:t>‹#›</a:t>
            </a:fld>
            <a:endParaRPr sz="7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707298" y="5499100"/>
            <a:ext cx="2233295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fr-BE" sz="1000" spc="10" dirty="0" smtClean="0">
                <a:solidFill>
                  <a:srgbClr val="FFFFFF"/>
                </a:solidFill>
                <a:latin typeface="Arial"/>
                <a:cs typeface="Arial"/>
              </a:rPr>
              <a:t>Le 29/09/2015 </a:t>
            </a:r>
          </a:p>
          <a:p>
            <a:pPr marL="12700">
              <a:lnSpc>
                <a:spcPct val="100000"/>
              </a:lnSpc>
            </a:pPr>
            <a:r>
              <a:rPr lang="fr-BE" sz="1000" spc="10" dirty="0" smtClean="0">
                <a:solidFill>
                  <a:srgbClr val="FFFFFF"/>
                </a:solidFill>
                <a:latin typeface="Arial"/>
                <a:cs typeface="Arial"/>
              </a:rPr>
              <a:t> Emmanuelle Vinois </a:t>
            </a:r>
          </a:p>
          <a:p>
            <a:pPr marL="12700">
              <a:lnSpc>
                <a:spcPct val="100000"/>
              </a:lnSpc>
            </a:pPr>
            <a:r>
              <a:rPr lang="fr-BE" sz="1000" spc="10" dirty="0" smtClean="0">
                <a:solidFill>
                  <a:srgbClr val="FFFFFF"/>
                </a:solidFill>
                <a:latin typeface="Arial"/>
                <a:cs typeface="Arial"/>
              </a:rPr>
              <a:t>Juriste chez Caritas International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9999" y="6304245"/>
            <a:ext cx="7703997" cy="0"/>
          </a:xfrm>
          <a:custGeom>
            <a:avLst/>
            <a:gdLst/>
            <a:ahLst/>
            <a:cxnLst/>
            <a:rect l="l" t="t" r="r" b="b"/>
            <a:pathLst>
              <a:path w="7703997">
                <a:moveTo>
                  <a:pt x="0" y="0"/>
                </a:moveTo>
                <a:lnTo>
                  <a:pt x="7703997" y="0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05400" y="2290298"/>
            <a:ext cx="3328572" cy="1327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fr-BE" sz="1400" b="1" spc="-25" dirty="0" smtClean="0">
                <a:solidFill>
                  <a:srgbClr val="FFFFFF"/>
                </a:solidFill>
                <a:latin typeface="Arial"/>
                <a:cs typeface="Arial"/>
              </a:rPr>
              <a:t>Formation Mallette Pédagogique Campagne Justice migratoire du CNCD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600"/>
              </a:lnSpc>
            </a:pPr>
            <a:r>
              <a:rPr sz="1400" b="1" dirty="0" smtClean="0">
                <a:solidFill>
                  <a:srgbClr val="FFFFFF"/>
                </a:solidFill>
                <a:latin typeface="Arial"/>
                <a:cs typeface="Arial"/>
              </a:rPr>
              <a:t>—</a:t>
            </a:r>
            <a:endParaRPr sz="1400" dirty="0">
              <a:latin typeface="Arial"/>
              <a:cs typeface="Arial"/>
            </a:endParaRPr>
          </a:p>
          <a:p>
            <a:pPr marL="12700" marR="12700">
              <a:spcBef>
                <a:spcPts val="270"/>
              </a:spcBef>
            </a:pPr>
            <a:r>
              <a:rPr lang="fr-BE" sz="4000" b="1" spc="-75" dirty="0" smtClean="0">
                <a:solidFill>
                  <a:srgbClr val="FFFFFF"/>
                </a:solidFill>
                <a:latin typeface="Arial"/>
                <a:cs typeface="Arial"/>
              </a:rPr>
              <a:t>La question de la migration en Belgique</a:t>
            </a:r>
          </a:p>
          <a:p>
            <a:pPr marL="12700" marR="12700" algn="r">
              <a:spcBef>
                <a:spcPts val="270"/>
              </a:spcBef>
            </a:pPr>
            <a:endParaRPr lang="fr-BE" sz="1400" dirty="0" smtClean="0">
              <a:latin typeface="Arial"/>
              <a:cs typeface="Arial"/>
            </a:endParaRPr>
          </a:p>
          <a:p>
            <a:pPr marL="12700" marR="12700" algn="r">
              <a:spcBef>
                <a:spcPts val="270"/>
              </a:spcBef>
            </a:pPr>
            <a:r>
              <a:rPr lang="fr-BE" sz="1400" dirty="0" smtClean="0">
                <a:solidFill>
                  <a:schemeClr val="bg1"/>
                </a:solidFill>
                <a:latin typeface="Arial"/>
                <a:cs typeface="Arial"/>
              </a:rPr>
              <a:t>Christine Vaillant, Juriste</a:t>
            </a:r>
            <a:endParaRPr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336" y="328317"/>
            <a:ext cx="1800401" cy="5597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5122" name="Picture 2" descr="P:\juristen-juristes\dossiers\NEW\Formations à donner\Formations externes\CNCD - Justice migratoire\140811car0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1" t="4209" r="5289"/>
          <a:stretch/>
        </p:blipFill>
        <p:spPr bwMode="auto">
          <a:xfrm>
            <a:off x="0" y="1041052"/>
            <a:ext cx="9144000" cy="584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1231900"/>
            <a:ext cx="37338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endParaRPr lang="fr-BE" b="1" spc="-2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fr-BE" b="1" spc="-25" dirty="0" smtClean="0">
                <a:solidFill>
                  <a:srgbClr val="FFFFFF"/>
                </a:solidFill>
                <a:latin typeface="Arial"/>
                <a:cs typeface="Arial"/>
              </a:rPr>
              <a:t>Project Erasmus+</a:t>
            </a:r>
            <a:endParaRPr lang="fr-BE" dirty="0" smtClean="0">
              <a:latin typeface="Arial"/>
              <a:cs typeface="Arial"/>
            </a:endParaRPr>
          </a:p>
          <a:p>
            <a:pPr marL="12700">
              <a:lnSpc>
                <a:spcPts val="1600"/>
              </a:lnSpc>
            </a:pPr>
            <a:r>
              <a:rPr lang="fr-BE" b="1" dirty="0" smtClean="0">
                <a:solidFill>
                  <a:srgbClr val="FFFFFF"/>
                </a:solidFill>
                <a:latin typeface="Arial"/>
                <a:cs typeface="Arial"/>
              </a:rPr>
              <a:t>—</a:t>
            </a:r>
          </a:p>
          <a:p>
            <a:pPr marL="12700">
              <a:lnSpc>
                <a:spcPts val="1600"/>
              </a:lnSpc>
            </a:pPr>
            <a:endParaRPr lang="fr-BE" b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ts val="1600"/>
              </a:lnSpc>
            </a:pPr>
            <a:endParaRPr lang="fr-BE" dirty="0">
              <a:latin typeface="Arial"/>
              <a:cs typeface="Arial"/>
            </a:endParaRPr>
          </a:p>
          <a:p>
            <a:pPr marL="12700" marR="12700">
              <a:spcBef>
                <a:spcPts val="270"/>
              </a:spcBef>
            </a:pPr>
            <a:endParaRPr lang="en-US" sz="1600" b="1" spc="-7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2700">
              <a:spcBef>
                <a:spcPts val="270"/>
              </a:spcBef>
            </a:pPr>
            <a:endParaRPr lang="en-US" sz="1600" b="1" spc="-7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2700">
              <a:spcBef>
                <a:spcPts val="270"/>
              </a:spcBef>
            </a:pPr>
            <a:endParaRPr lang="en-US" sz="1600" b="1" spc="-7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2700">
              <a:spcBef>
                <a:spcPts val="270"/>
              </a:spcBef>
            </a:pPr>
            <a:endParaRPr lang="en-US" sz="1600" b="1" spc="-7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2700">
              <a:spcBef>
                <a:spcPts val="270"/>
              </a:spcBef>
            </a:pPr>
            <a:endParaRPr lang="en-US" sz="1600" b="1" spc="-7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2700">
              <a:spcBef>
                <a:spcPts val="270"/>
              </a:spcBef>
            </a:pPr>
            <a:endParaRPr lang="en-US" sz="1600" b="1" spc="-7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2700">
              <a:spcBef>
                <a:spcPts val="270"/>
              </a:spcBef>
            </a:pPr>
            <a:r>
              <a:rPr lang="en-US" sz="1600" b="1" spc="-75" dirty="0" smtClean="0">
                <a:solidFill>
                  <a:srgbClr val="FFFFFF"/>
                </a:solidFill>
                <a:latin typeface="Arial"/>
                <a:cs typeface="Arial"/>
              </a:rPr>
              <a:t>ENHANCE </a:t>
            </a:r>
            <a:r>
              <a:rPr lang="en-US" sz="1600" b="1" spc="-75" dirty="0">
                <a:solidFill>
                  <a:srgbClr val="FFFFFF"/>
                </a:solidFill>
                <a:latin typeface="Arial"/>
                <a:cs typeface="Arial"/>
              </a:rPr>
              <a:t>PROFESSIONALS KNOWLEDGE FOR A SUSTAINABLE REFUGEES INTEGRATION</a:t>
            </a:r>
            <a:endParaRPr lang="fr-BE" sz="1600" b="1" spc="-7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2700">
              <a:spcBef>
                <a:spcPts val="270"/>
              </a:spcBef>
            </a:pPr>
            <a:endParaRPr lang="fr-BE" dirty="0" smtClean="0">
              <a:latin typeface="Arial"/>
              <a:cs typeface="Arial"/>
            </a:endParaRPr>
          </a:p>
          <a:p>
            <a:pPr marL="12700" marR="12700">
              <a:spcBef>
                <a:spcPts val="270"/>
              </a:spcBef>
            </a:pPr>
            <a:endParaRPr lang="fr-BE" dirty="0">
              <a:latin typeface="Arial"/>
              <a:cs typeface="Arial"/>
            </a:endParaRPr>
          </a:p>
          <a:p>
            <a:pPr marL="12700" marR="12700">
              <a:spcBef>
                <a:spcPts val="270"/>
              </a:spcBef>
            </a:pPr>
            <a:r>
              <a:rPr lang="fr-BE" dirty="0" smtClean="0">
                <a:solidFill>
                  <a:schemeClr val="bg1"/>
                </a:solidFill>
                <a:latin typeface="Arial"/>
                <a:cs typeface="Arial"/>
              </a:rPr>
              <a:t>L</a:t>
            </a:r>
            <a:endParaRPr lang="fr-BE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8317"/>
            <a:ext cx="1627187" cy="45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4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7063" y="1317047"/>
            <a:ext cx="7827101" cy="905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Tx/>
              <a:buChar char="-"/>
            </a:pPr>
            <a:endParaRPr lang="fr-BE" sz="2400" spc="-7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736" y="353717"/>
            <a:ext cx="1749601" cy="511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97063" y="1309043"/>
            <a:ext cx="7729400" cy="710863"/>
          </a:xfrm>
        </p:spPr>
        <p:txBody>
          <a:bodyPr/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1200" cap="none" spc="-7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ERASMUS +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400" b="0" i="0" u="none" strike="noStrike" kern="1200" cap="none" spc="-75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kern="1200" spc="-75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Intégration? </a:t>
            </a:r>
            <a:endParaRPr kumimoji="0" lang="fr-BE" sz="2400" i="0" u="none" strike="noStrike" kern="1200" cap="none" spc="-75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lvl="2" indent="-342900" algn="l" defTabSz="457200" rtl="0">
              <a:buFontTx/>
              <a:buChar char="-"/>
            </a:pPr>
            <a:r>
              <a:rPr kumimoji="0" lang="fr-BE" sz="240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solution durable</a:t>
            </a:r>
          </a:p>
          <a:p>
            <a:pPr marL="355600" lvl="2" indent="-342900" algn="l" defTabSz="457200" rtl="0">
              <a:buFontTx/>
              <a:buChar char="-"/>
            </a:pPr>
            <a:r>
              <a:rPr kumimoji="0" lang="fr-BE" sz="240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processus complexe</a:t>
            </a:r>
            <a:r>
              <a:rPr kumimoji="0" lang="fr-BE" sz="2400" i="0" u="none" strike="noStrike" kern="1200" cap="none" spc="-75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BE" sz="240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progressif aux dimensions juridique, économique, sociale et culturelle qui exigent beaucoup </a:t>
            </a:r>
            <a:r>
              <a:rPr kumimoji="0" lang="fr-BE" sz="2400" i="0" u="none" strike="noStrike" kern="1200" cap="none" spc="-75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la société individuelle</a:t>
            </a:r>
            <a:r>
              <a:rPr kumimoji="0" lang="fr-BE" sz="2400" i="0" u="none" strike="noStrike" kern="1200" cap="none" spc="-75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BE" sz="2400" i="0" u="none" strike="noStrike" kern="1200" cap="none" spc="-75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et de la société d'accueil</a:t>
            </a:r>
          </a:p>
          <a:p>
            <a:pPr marL="12700"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l-NL" sz="2400" b="1" kern="1200" spc="-75" noProof="0" dirty="0" smtClean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marL="12700"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2400" b="1" i="0" u="none" strike="noStrike" kern="1200" cap="none" spc="-75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anose="05000000000000000000" pitchFamily="2" charset="2"/>
              </a:rPr>
              <a:t> </a:t>
            </a:r>
            <a:r>
              <a:rPr lang="nl-NL" sz="2400" b="1" kern="1200" spc="-75" dirty="0" err="1" smtClean="0">
                <a:solidFill>
                  <a:schemeClr val="accent2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Processus</a:t>
            </a:r>
            <a:r>
              <a:rPr lang="nl-NL" sz="2400" b="1" kern="1200" spc="-75" dirty="0" smtClean="0">
                <a:solidFill>
                  <a:schemeClr val="accent2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/approche </a:t>
            </a:r>
            <a:r>
              <a:rPr lang="nl-NL" sz="2400" b="1" kern="1200" spc="-75" dirty="0" err="1" smtClean="0">
                <a:solidFill>
                  <a:schemeClr val="accent2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bilatéral</a:t>
            </a:r>
            <a:r>
              <a:rPr lang="nl-NL" sz="2400" b="1" kern="1200" spc="-75" dirty="0" smtClean="0">
                <a:solidFill>
                  <a:schemeClr val="accent2"/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???</a:t>
            </a:r>
            <a:endParaRPr kumimoji="0" lang="fr-BE" sz="2400" b="1" i="0" u="none" strike="noStrike" kern="1200" cap="none" spc="-75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fr-BE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3717"/>
            <a:ext cx="1627187" cy="45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7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7063" y="1317047"/>
            <a:ext cx="7827101" cy="905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Tx/>
              <a:buChar char="-"/>
            </a:pPr>
            <a:endParaRPr lang="fr-BE" sz="2400" spc="-7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736" y="353717"/>
            <a:ext cx="1749601" cy="511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97063" y="1309043"/>
            <a:ext cx="7729400" cy="710863"/>
          </a:xfrm>
        </p:spPr>
        <p:txBody>
          <a:bodyPr/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3200" b="1" i="0" u="none" strike="noStrike" kern="1200" cap="none" spc="-7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ERASMUS +</a:t>
            </a: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2200" b="1" kern="1200" spc="-75" dirty="0">
              <a:solidFill>
                <a:srgbClr val="FF0000"/>
              </a:solidFill>
              <a:latin typeface="Arial"/>
              <a:ea typeface="+mn-ea"/>
              <a:cs typeface="Arial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200" b="1" kern="1200" spc="-75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Rapport d'étude: </a:t>
            </a:r>
            <a:r>
              <a:rPr lang="fr-BE" sz="2200" b="1" kern="1200" spc="-75" dirty="0" smtClean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« L'intégration </a:t>
            </a:r>
            <a:r>
              <a:rPr lang="fr-BE" sz="2200" b="1" kern="1200" spc="-75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des réfugiés en Roumanie, en Belgique, en Allemagne, en Espagne et en </a:t>
            </a:r>
            <a:r>
              <a:rPr lang="fr-BE" sz="2200" b="1" kern="1200" spc="-75" dirty="0" smtClean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Suède »</a:t>
            </a:r>
            <a:endParaRPr kumimoji="0" lang="fr-BE" sz="2200" b="1" i="0" u="none" strike="noStrike" kern="1200" cap="none" spc="-75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200" b="1" i="0" u="none" strike="noStrike" kern="1200" cap="none" spc="-75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200" b="1" kern="1200" spc="-75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Niveau européen - défis:</a:t>
            </a:r>
            <a:r>
              <a:rPr kumimoji="0" lang="fr-BE" sz="22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endParaRPr kumimoji="0" lang="fr-BE" sz="2400" b="0" i="0" u="none" strike="noStrike" kern="1200" cap="none" spc="-75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fr-BE" sz="2400" b="0" i="0" u="none" strike="noStrike" kern="1200" cap="none" spc="-75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lang="fr-BE" sz="2400" kern="1200" spc="-75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</a:t>
            </a:r>
            <a:r>
              <a:rPr lang="fr-BE" sz="2400" kern="1200" spc="-75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manque </a:t>
            </a:r>
            <a:r>
              <a:rPr lang="fr-BE" sz="2400" kern="1200" spc="-75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de coopération durable entre les différents acteurs impliqués pays de transit (</a:t>
            </a:r>
            <a:r>
              <a:rPr lang="fr-BE" sz="2000" kern="1200" spc="-75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Roumanie, Italie, Espagne) </a:t>
            </a:r>
            <a:endParaRPr lang="fr-BE" sz="2000" kern="1200" spc="-75" dirty="0" smtClean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000" kern="1200" spc="-75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voir </a:t>
            </a:r>
            <a:r>
              <a:rPr lang="fr-BE" sz="2000" kern="1200" spc="-75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meilleurs programmes d'intégration, accès au travail et niveau de vie plus élevé </a:t>
            </a:r>
            <a:endParaRPr lang="fr-BE" sz="2000" kern="1200" spc="-75" dirty="0" smtClean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marL="3556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sz="2400" kern="1200" spc="-75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manque </a:t>
            </a:r>
            <a:r>
              <a:rPr lang="fr-BE" sz="2400" kern="1200" spc="-75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de communication interculturelle </a:t>
            </a:r>
            <a:r>
              <a:rPr lang="fr-BE" sz="2400" kern="1200" spc="-75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– des professionnels </a:t>
            </a:r>
            <a:r>
              <a:rPr lang="fr-BE" sz="2400" kern="1200" spc="-75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(connaissance </a:t>
            </a:r>
            <a:r>
              <a:rPr lang="fr-BE" sz="2400" kern="1200" spc="-75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de leur sujet </a:t>
            </a:r>
            <a:r>
              <a:rPr lang="fr-BE" sz="2400" kern="1200" spc="-75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mais manque d'aspect culturel</a:t>
            </a:r>
            <a:r>
              <a:rPr lang="fr-BE" sz="2400" kern="1200" spc="-75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)</a:t>
            </a:r>
          </a:p>
          <a:p>
            <a:pPr marL="3556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BE" sz="2400" kern="1200" spc="-75" dirty="0">
              <a:solidFill>
                <a:schemeClr val="bg1">
                  <a:lumMod val="50000"/>
                </a:schemeClr>
              </a:solidFill>
              <a:latin typeface="Arial"/>
              <a:ea typeface="+mn-ea"/>
              <a:cs typeface="Arial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400" kern="1200" spc="-75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  <a:sym typeface="Wingdings" panose="05000000000000000000" pitchFamily="2" charset="2"/>
              </a:rPr>
              <a:t> </a:t>
            </a:r>
            <a:r>
              <a:rPr lang="fr-BE" sz="2400" kern="1200" spc="-75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 </a:t>
            </a:r>
            <a:r>
              <a:rPr lang="fr-BE" sz="2400" kern="1200" spc="-75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rPr>
              <a:t>Besoin d'une approche interculturelle et multidisciplinaire</a:t>
            </a:r>
            <a:endParaRPr kumimoji="0" lang="fr-BE" sz="2400" b="0" i="0" u="none" strike="noStrike" kern="1200" cap="none" spc="-75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endParaRPr kumimoji="0" lang="fr-BE" sz="2400" b="0" i="0" u="none" strike="noStrike" kern="1200" cap="none" spc="-75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BE" sz="2400" b="0" i="0" u="none" strike="noStrike" kern="1200" cap="none" spc="-75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fr-BE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38827"/>
            <a:ext cx="1627187" cy="45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61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7299" y="2299374"/>
            <a:ext cx="5615305" cy="905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fr-BE" sz="3000" b="1" spc="-75" dirty="0" smtClean="0">
                <a:solidFill>
                  <a:srgbClr val="FFFFFF"/>
                </a:solidFill>
                <a:latin typeface="Arial"/>
                <a:cs typeface="Arial"/>
              </a:rPr>
              <a:t>Plan:</a:t>
            </a:r>
            <a:endParaRPr sz="3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736" y="353717"/>
            <a:ext cx="1749601" cy="511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630" y="1051130"/>
            <a:ext cx="8472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fr-BE" sz="24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fr-BE" sz="2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BE" sz="24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fr-BE" sz="24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chv\Documents\Présentation CNCD\hcr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1130"/>
            <a:ext cx="9144000" cy="566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26502"/>
            <a:ext cx="1627187" cy="45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4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7063" y="1317047"/>
            <a:ext cx="7827101" cy="905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Tx/>
              <a:buChar char="-"/>
            </a:pPr>
            <a:endParaRPr lang="fr-BE" sz="2400" spc="-75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736" y="353717"/>
            <a:ext cx="1749601" cy="511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4869" y="961615"/>
            <a:ext cx="7729400" cy="710863"/>
          </a:xfrm>
        </p:spPr>
        <p:txBody>
          <a:bodyPr/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2200" b="1" i="0" u="none" strike="noStrike" kern="1200" cap="none" spc="-75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200" b="1" kern="1200" spc="-75" dirty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Perspective européenne </a:t>
            </a:r>
            <a:endParaRPr kumimoji="0" lang="nl-NL" sz="2200" b="0" i="0" u="none" strike="noStrike" kern="1200" cap="none" spc="-75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200" kern="1200" spc="-75" dirty="0" smtClean="0">
                <a:solidFill>
                  <a:srgbClr val="FF0000"/>
                </a:solidFill>
                <a:latin typeface="Arial"/>
                <a:ea typeface="+mn-ea"/>
                <a:cs typeface="Arial"/>
              </a:rPr>
              <a:t> </a:t>
            </a:r>
            <a:r>
              <a:rPr kumimoji="0" lang="fr-BE" sz="2200" b="0" i="0" u="none" strike="noStrike" kern="1200" cap="none" spc="-7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fr-BE" sz="2400" b="0" i="0" u="none" strike="noStrike" kern="1200" cap="none" spc="-75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fr-BE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523940"/>
              </p:ext>
            </p:extLst>
          </p:nvPr>
        </p:nvGraphicFramePr>
        <p:xfrm>
          <a:off x="697062" y="2070100"/>
          <a:ext cx="6999138" cy="4038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3046"/>
                <a:gridCol w="2333046"/>
                <a:gridCol w="2333046"/>
              </a:tblGrid>
              <a:tr h="673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 smtClean="0">
                          <a:effectLst/>
                        </a:rPr>
                        <a:t>Chiffres</a:t>
                      </a:r>
                      <a:r>
                        <a:rPr lang="fr-BE" sz="1600" baseline="0" dirty="0" smtClean="0">
                          <a:effectLst/>
                        </a:rPr>
                        <a:t> </a:t>
                      </a:r>
                      <a:r>
                        <a:rPr lang="fr-BE" sz="1600" dirty="0" smtClean="0">
                          <a:effectLst/>
                        </a:rPr>
                        <a:t>2015</a:t>
                      </a:r>
                      <a:endParaRPr lang="fr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 smtClean="0">
                          <a:effectLst/>
                        </a:rPr>
                        <a:t>Demandes d’asile</a:t>
                      </a:r>
                      <a:endParaRPr lang="fr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 smtClean="0">
                          <a:effectLst/>
                        </a:rPr>
                        <a:t>Protection  </a:t>
                      </a:r>
                      <a:endParaRPr lang="fr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31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 smtClean="0">
                          <a:effectLst/>
                        </a:rPr>
                        <a:t>ROUMANIE</a:t>
                      </a:r>
                      <a:endParaRPr lang="fr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1.274</a:t>
                      </a:r>
                      <a:endParaRPr lang="fr-BE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2.456</a:t>
                      </a:r>
                      <a:endParaRPr lang="fr-BE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31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SUEDE</a:t>
                      </a:r>
                      <a:endParaRPr lang="fr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162.877</a:t>
                      </a:r>
                      <a:endParaRPr lang="fr-BE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32.631</a:t>
                      </a:r>
                      <a:endParaRPr lang="fr-BE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31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ALLEMAGNE</a:t>
                      </a:r>
                      <a:endParaRPr lang="fr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476.649</a:t>
                      </a:r>
                      <a:endParaRPr lang="fr-BE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137.136</a:t>
                      </a:r>
                      <a:endParaRPr lang="fr-BE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31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 smtClean="0">
                          <a:effectLst/>
                        </a:rPr>
                        <a:t>ESPAGNE</a:t>
                      </a:r>
                      <a:endParaRPr lang="fr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5.952</a:t>
                      </a:r>
                      <a:endParaRPr lang="fr-BE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1.583</a:t>
                      </a:r>
                      <a:endParaRPr lang="fr-BE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31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 smtClean="0">
                          <a:effectLst/>
                        </a:rPr>
                        <a:t>BELGIQUE</a:t>
                      </a:r>
                      <a:r>
                        <a:rPr lang="fr-BE" sz="1600" baseline="0" dirty="0" smtClean="0">
                          <a:effectLst/>
                        </a:rPr>
                        <a:t> </a:t>
                      </a:r>
                      <a:endParaRPr lang="fr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35.476</a:t>
                      </a:r>
                      <a:endParaRPr lang="fr-BE" sz="11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10.798</a:t>
                      </a:r>
                      <a:endParaRPr lang="fr-BE" sz="11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9940"/>
            <a:ext cx="1627187" cy="45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5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7299" y="2299374"/>
            <a:ext cx="5615305" cy="905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fr-BE" sz="3000" b="1" spc="-75" dirty="0" smtClean="0">
                <a:solidFill>
                  <a:srgbClr val="FFFFFF"/>
                </a:solidFill>
                <a:latin typeface="Arial"/>
                <a:cs typeface="Arial"/>
              </a:rPr>
              <a:t>Plan:</a:t>
            </a:r>
            <a:endParaRPr sz="3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736" y="353717"/>
            <a:ext cx="1749601" cy="511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16659"/>
            <a:ext cx="8839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BE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ces 65,3 millions de personnes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/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40,8 millions de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personnes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déplacées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21,3 millions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monde</a:t>
            </a:r>
          </a:p>
          <a:p>
            <a:pPr fontAlgn="base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0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millions de </a:t>
            </a:r>
            <a:r>
              <a:rPr lang="fr-BE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demandeurs </a:t>
            </a:r>
            <a:r>
              <a:rPr lang="fr-B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d'asile </a:t>
            </a:r>
            <a:r>
              <a:rPr lang="fr-BE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les pays industrialisés </a:t>
            </a:r>
            <a:r>
              <a:rPr lang="fr-BE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attendaient une </a:t>
            </a:r>
            <a:r>
              <a:rPr lang="fr-BE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décision </a:t>
            </a:r>
            <a:r>
              <a:rPr lang="fr-BE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propos de </a:t>
            </a:r>
            <a:r>
              <a:rPr lang="fr-BE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 demande d'asile (= 5%)</a:t>
            </a:r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BE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dont 1 255 600 demandeurs d'asile dans l'Union européenne:</a:t>
            </a:r>
          </a:p>
          <a:p>
            <a:pPr lvl="8" fontAlgn="base"/>
            <a:r>
              <a:rPr lang="fr-BE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 en Allemagne</a:t>
            </a:r>
          </a:p>
          <a:p>
            <a:pPr lvl="8" fontAlgn="base"/>
            <a:r>
              <a:rPr lang="fr-BE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 en Hongrie</a:t>
            </a:r>
          </a:p>
          <a:p>
            <a:pPr lvl="8" fontAlgn="base"/>
            <a:r>
              <a:rPr lang="fr-BE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 en Suède</a:t>
            </a:r>
          </a:p>
          <a:p>
            <a:pPr lvl="8" fontAlgn="base"/>
            <a:r>
              <a:rPr lang="fr-BE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 en Autriche</a:t>
            </a:r>
          </a:p>
          <a:p>
            <a:pPr lvl="8" fontAlgn="base"/>
            <a:r>
              <a:rPr lang="fr-BE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 en Italie</a:t>
            </a:r>
          </a:p>
          <a:p>
            <a:pPr lvl="8" fontAlgn="base"/>
            <a:r>
              <a:rPr lang="fr-BE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6% en France</a:t>
            </a:r>
          </a:p>
          <a:p>
            <a:pPr lvl="8" fontAlgn="base"/>
            <a:r>
              <a:rPr lang="fr-B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3,5% en Belgique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= </a:t>
            </a:r>
            <a:r>
              <a:rPr lang="fr-BE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44 760 demandeurs d'asile en 2015 en Belgique et</a:t>
            </a:r>
          </a:p>
          <a:p>
            <a:pPr fontAlgn="base"/>
            <a:r>
              <a:rPr lang="fr-BE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18 </a:t>
            </a:r>
            <a:r>
              <a:rPr lang="fr-BE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710 en 2016!</a:t>
            </a:r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3717"/>
            <a:ext cx="1627187" cy="45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5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7299" y="2299374"/>
            <a:ext cx="5615305" cy="905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fr-BE" sz="3000" b="1" spc="-75" dirty="0" smtClean="0">
                <a:solidFill>
                  <a:srgbClr val="FFFFFF"/>
                </a:solidFill>
                <a:latin typeface="Arial"/>
                <a:cs typeface="Arial"/>
              </a:rPr>
              <a:t>Plan:</a:t>
            </a:r>
            <a:endParaRPr sz="3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736" y="353717"/>
            <a:ext cx="1749601" cy="511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016659"/>
            <a:ext cx="8839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en-US" sz="20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fr-B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 publique européenne</a:t>
            </a:r>
          </a:p>
          <a:p>
            <a:pPr algn="ctr" fontAlgn="base"/>
            <a:r>
              <a:rPr lang="fr-B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(Voir Eurobaromètre spécial 469,</a:t>
            </a:r>
          </a:p>
          <a:p>
            <a:pPr algn="ctr" fontAlgn="base"/>
            <a:r>
              <a:rPr lang="fr-BE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 des immigrés dans l'Union européenne)</a:t>
            </a:r>
          </a:p>
          <a:p>
            <a:pPr fontAlgn="base"/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Tx/>
              <a:buChar char="-"/>
            </a:pPr>
            <a:r>
              <a:rPr lang="fr-BE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Recherche dans 28 États membres </a:t>
            </a:r>
            <a:endParaRPr lang="fr-BE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Tx/>
              <a:buChar char="-"/>
            </a:pPr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2000" b="1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</a:t>
            </a:r>
            <a:r>
              <a:rPr lang="en-US" sz="20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r>
              <a:rPr lang="en-US" sz="20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00100" lvl="1" indent="-342900" fontAlgn="base">
              <a:buFont typeface="Wingdings" panose="05000000000000000000" pitchFamily="2" charset="2"/>
              <a:buChar char="Ø"/>
            </a:pP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Seulement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37% </a:t>
            </a:r>
            <a:r>
              <a:rPr lang="fr-BE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BE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répondants ont dit être bien informés sur l'immigration </a:t>
            </a:r>
            <a:endParaRPr lang="fr-BE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base"/>
            <a:r>
              <a:rPr lang="fr-BE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BE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BE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34% </a:t>
            </a:r>
            <a:r>
              <a:rPr lang="fr-BE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 informé </a:t>
            </a:r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 fontAlgn="base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61% </a:t>
            </a:r>
            <a:r>
              <a:rPr lang="fr-BE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répondants disent avoir des contacts avec les immigrants au moins une fois par </a:t>
            </a:r>
            <a:r>
              <a:rPr lang="fr-BE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</a:t>
            </a:r>
          </a:p>
          <a:p>
            <a:pPr marL="800100" lvl="1" indent="-342900" fontAlgn="base">
              <a:buFont typeface="Wingdings"/>
              <a:buChar char="à"/>
            </a:pP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BE: 70</a:t>
            </a:r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%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ont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un contact </a:t>
            </a:r>
            <a:r>
              <a:rPr lang="en-US" sz="200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quotidien</a:t>
            </a:r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à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hebdomadaire</a:t>
            </a:r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800100" lvl="1" indent="-342900" fontAlgn="base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54% des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répondants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 </a:t>
            </a:r>
            <a:r>
              <a:rPr lang="fr-BE" sz="2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d'accord avec l'affirmation que l'intégration des immigrés au niveau local et national est </a:t>
            </a:r>
            <a:r>
              <a:rPr lang="fr-BE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réussie</a:t>
            </a:r>
          </a:p>
          <a:p>
            <a:pPr lvl="1" fontAlgn="base"/>
            <a:r>
              <a:rPr lang="fr-BE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BE: 60% = </a:t>
            </a:r>
            <a:r>
              <a:rPr lang="en-US" sz="2000" dirty="0" err="1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réussi</a:t>
            </a:r>
            <a:r>
              <a:rPr lang="en-US" sz="20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Tx/>
              <a:buChar char="-"/>
            </a:pPr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0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000" dirty="0" smtClean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1146"/>
            <a:ext cx="1627187" cy="45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6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7299" y="2299374"/>
            <a:ext cx="5615305" cy="905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fr-BE" sz="3000" b="1" spc="-75" dirty="0" smtClean="0">
                <a:solidFill>
                  <a:srgbClr val="FFFFFF"/>
                </a:solidFill>
                <a:latin typeface="Arial"/>
                <a:cs typeface="Arial"/>
              </a:rPr>
              <a:t>Plan: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736" y="353717"/>
            <a:ext cx="1749601" cy="511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609600" y="1968618"/>
            <a:ext cx="8001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7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?</a:t>
            </a:r>
            <a:endParaRPr lang="fr-BE" sz="6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fr-BE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9940"/>
            <a:ext cx="1627187" cy="45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062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7299" y="2299374"/>
            <a:ext cx="5615305" cy="905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fr-BE" sz="3000" b="1" spc="-75" dirty="0" smtClean="0">
                <a:solidFill>
                  <a:srgbClr val="FFFFFF"/>
                </a:solidFill>
                <a:latin typeface="Arial"/>
                <a:cs typeface="Arial"/>
              </a:rPr>
              <a:t>Plan:</a:t>
            </a:r>
            <a:endParaRPr sz="3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736" y="353717"/>
            <a:ext cx="1749601" cy="511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968618"/>
            <a:ext cx="8001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fr-BE" sz="72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?</a:t>
            </a:r>
            <a:endParaRPr lang="fr-BE" sz="60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fr-BE" sz="20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:\juristen-juristes\dossiers\NEW\Formations à donner\Formations externes\CNCD - Justice migratoire\140811car0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"/>
          <a:stretch/>
        </p:blipFill>
        <p:spPr bwMode="auto">
          <a:xfrm>
            <a:off x="0" y="1023582"/>
            <a:ext cx="9144000" cy="58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ject 3"/>
          <p:cNvSpPr txBox="1">
            <a:spLocks/>
          </p:cNvSpPr>
          <p:nvPr/>
        </p:nvSpPr>
        <p:spPr>
          <a:xfrm>
            <a:off x="1752600" y="5499100"/>
            <a:ext cx="5943600" cy="10762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 defTabSz="914400"/>
            <a:r>
              <a:rPr lang="fr-BE" sz="3200" b="1" kern="0" spc="-15" dirty="0" err="1" smtClean="0">
                <a:solidFill>
                  <a:prstClr val="white"/>
                </a:solidFill>
                <a:latin typeface="Arial"/>
                <a:cs typeface="Arial"/>
              </a:rPr>
              <a:t>Thank</a:t>
            </a:r>
            <a:r>
              <a:rPr lang="fr-BE" sz="3200" b="1" kern="0" spc="-15" dirty="0" smtClean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fr-BE" sz="3200" b="1" kern="0" spc="-15" dirty="0" err="1" smtClean="0">
                <a:solidFill>
                  <a:prstClr val="white"/>
                </a:solidFill>
                <a:latin typeface="Arial"/>
                <a:cs typeface="Arial"/>
              </a:rPr>
              <a:t>you</a:t>
            </a:r>
            <a:r>
              <a:rPr lang="fr-BE" sz="3200" b="1" kern="0" spc="-15" dirty="0" smtClean="0">
                <a:solidFill>
                  <a:prstClr val="white"/>
                </a:solidFill>
                <a:latin typeface="Arial"/>
                <a:cs typeface="Arial"/>
              </a:rPr>
              <a:t> for </a:t>
            </a:r>
            <a:r>
              <a:rPr lang="fr-BE" sz="3200" b="1" kern="0" spc="-15" dirty="0" err="1" smtClean="0">
                <a:solidFill>
                  <a:prstClr val="white"/>
                </a:solidFill>
                <a:latin typeface="Arial"/>
                <a:cs typeface="Arial"/>
              </a:rPr>
              <a:t>your</a:t>
            </a:r>
            <a:r>
              <a:rPr lang="fr-BE" sz="3200" b="1" kern="0" spc="-15" dirty="0" smtClean="0">
                <a:solidFill>
                  <a:prstClr val="white"/>
                </a:solidFill>
                <a:latin typeface="Arial"/>
                <a:cs typeface="Arial"/>
              </a:rPr>
              <a:t> attention ! </a:t>
            </a:r>
            <a:endParaRPr lang="fr-BE" sz="3200" kern="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3717"/>
            <a:ext cx="1627187" cy="45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26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2182</TotalTime>
  <Words>266</Words>
  <Application>Microsoft Office PowerPoint</Application>
  <PresentationFormat>Custom</PresentationFormat>
  <Paragraphs>106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Vinois Emmanuelle</dc:creator>
  <cp:lastModifiedBy>Silvia</cp:lastModifiedBy>
  <cp:revision>223</cp:revision>
  <cp:lastPrinted>2018-05-31T07:16:11Z</cp:lastPrinted>
  <dcterms:created xsi:type="dcterms:W3CDTF">2015-09-15T14:33:41Z</dcterms:created>
  <dcterms:modified xsi:type="dcterms:W3CDTF">2018-08-08T13:52:27Z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2015-08-28T00:00:00Z</vt:filetime>
  </property>
  <property fmtid="{D5CDD505-2E9C-101B-9397-08002B2CF9AE}" pid="3" name="LastSaved">
    <vt:filetime>2015-09-15T00:00:00Z</vt:filetime>
  </property>
</Properties>
</file>