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77" r:id="rId2"/>
    <p:sldId id="290" r:id="rId3"/>
    <p:sldId id="278" r:id="rId4"/>
    <p:sldId id="291" r:id="rId5"/>
    <p:sldId id="264" r:id="rId6"/>
    <p:sldId id="292" r:id="rId7"/>
    <p:sldId id="259" r:id="rId8"/>
    <p:sldId id="293" r:id="rId9"/>
    <p:sldId id="266" r:id="rId10"/>
    <p:sldId id="294" r:id="rId11"/>
    <p:sldId id="267" r:id="rId12"/>
    <p:sldId id="303" r:id="rId13"/>
    <p:sldId id="295" r:id="rId14"/>
    <p:sldId id="281" r:id="rId15"/>
    <p:sldId id="282" r:id="rId16"/>
    <p:sldId id="296" r:id="rId17"/>
    <p:sldId id="283" r:id="rId18"/>
    <p:sldId id="297" r:id="rId19"/>
    <p:sldId id="284" r:id="rId20"/>
    <p:sldId id="298" r:id="rId21"/>
    <p:sldId id="285" r:id="rId22"/>
    <p:sldId id="299" r:id="rId23"/>
    <p:sldId id="286" r:id="rId24"/>
    <p:sldId id="300" r:id="rId25"/>
    <p:sldId id="288" r:id="rId26"/>
    <p:sldId id="301" r:id="rId27"/>
    <p:sldId id="289" r:id="rId28"/>
    <p:sldId id="30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75" d="100"/>
          <a:sy n="75" d="100"/>
        </p:scale>
        <p:origin x="3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CB26E4-73DA-4304-AEBB-69ACC0B6F508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C55FBDC5-3E19-41E3-B13E-247B47113D9D}">
      <dgm:prSet phldrT="[Text]" custT="1"/>
      <dgm:spPr/>
      <dgm:t>
        <a:bodyPr/>
        <a:lstStyle/>
        <a:p>
          <a:r>
            <a:rPr lang="fr-BE" sz="1800" dirty="0" err="1" smtClean="0">
              <a:solidFill>
                <a:srgbClr val="002060"/>
              </a:solidFill>
              <a:latin typeface="Cambria" panose="02040503050406030204" pitchFamily="18" charset="0"/>
            </a:rPr>
            <a:t>Vrijwilliger</a:t>
          </a:r>
          <a:endParaRPr lang="fr-BE" sz="1800" dirty="0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FD9E7EFE-8335-4D14-9993-B21636C1D7C9}" type="parTrans" cxnId="{5962A57E-69BF-4951-87D1-81A72673D8A5}">
      <dgm:prSet/>
      <dgm:spPr/>
      <dgm:t>
        <a:bodyPr/>
        <a:lstStyle/>
        <a:p>
          <a:endParaRPr lang="fr-BE"/>
        </a:p>
      </dgm:t>
    </dgm:pt>
    <dgm:pt modelId="{477D15FF-69A0-4292-88F3-AD540064C76C}" type="sibTrans" cxnId="{5962A57E-69BF-4951-87D1-81A72673D8A5}">
      <dgm:prSet/>
      <dgm:spPr/>
      <dgm:t>
        <a:bodyPr/>
        <a:lstStyle/>
        <a:p>
          <a:endParaRPr lang="fr-BE"/>
        </a:p>
      </dgm:t>
    </dgm:pt>
    <dgm:pt modelId="{D8A61B12-F061-4429-826B-FFE1F4347FF2}">
      <dgm:prSet phldrT="[Text]" custT="1"/>
      <dgm:spPr/>
      <dgm:t>
        <a:bodyPr/>
        <a:lstStyle/>
        <a:p>
          <a:r>
            <a:rPr lang="fr-BE" sz="1800" dirty="0" err="1" smtClean="0">
              <a:solidFill>
                <a:srgbClr val="002060"/>
              </a:solidFill>
            </a:rPr>
            <a:t>Artikel</a:t>
          </a:r>
          <a:r>
            <a:rPr lang="fr-BE" sz="1800" dirty="0" smtClean="0">
              <a:solidFill>
                <a:srgbClr val="002060"/>
              </a:solidFill>
            </a:rPr>
            <a:t> </a:t>
          </a:r>
          <a:r>
            <a:rPr lang="fr-BE" sz="1800" dirty="0">
              <a:solidFill>
                <a:srgbClr val="002060"/>
              </a:solidFill>
            </a:rPr>
            <a:t>60</a:t>
          </a:r>
        </a:p>
      </dgm:t>
    </dgm:pt>
    <dgm:pt modelId="{25658F92-89EF-4F3B-BAF4-56A68552E09F}" type="parTrans" cxnId="{07FF6632-4185-46A0-B01B-671A04C42B85}">
      <dgm:prSet/>
      <dgm:spPr/>
      <dgm:t>
        <a:bodyPr/>
        <a:lstStyle/>
        <a:p>
          <a:endParaRPr lang="fr-BE"/>
        </a:p>
      </dgm:t>
    </dgm:pt>
    <dgm:pt modelId="{08A366D0-E436-47A6-A9C6-B3F0B593B7EA}" type="sibTrans" cxnId="{07FF6632-4185-46A0-B01B-671A04C42B85}">
      <dgm:prSet/>
      <dgm:spPr/>
      <dgm:t>
        <a:bodyPr/>
        <a:lstStyle/>
        <a:p>
          <a:endParaRPr lang="fr-BE"/>
        </a:p>
      </dgm:t>
    </dgm:pt>
    <dgm:pt modelId="{6514C724-6D4E-47C0-9A85-57D8A8655484}">
      <dgm:prSet phldrT="[Text]" custT="1"/>
      <dgm:spPr/>
      <dgm:t>
        <a:bodyPr/>
        <a:lstStyle/>
        <a:p>
          <a:r>
            <a:rPr lang="fr-BE" sz="1800" dirty="0">
              <a:solidFill>
                <a:srgbClr val="002060"/>
              </a:solidFill>
            </a:rPr>
            <a:t>Caritas </a:t>
          </a:r>
          <a:r>
            <a:rPr lang="fr-BE" sz="1800" dirty="0" err="1" smtClean="0">
              <a:solidFill>
                <a:srgbClr val="002060"/>
              </a:solidFill>
            </a:rPr>
            <a:t>medewerker</a:t>
          </a:r>
          <a:endParaRPr lang="fr-BE" sz="1800" dirty="0">
            <a:solidFill>
              <a:srgbClr val="002060"/>
            </a:solidFill>
          </a:endParaRPr>
        </a:p>
      </dgm:t>
    </dgm:pt>
    <dgm:pt modelId="{6A83AEDC-7A7B-4A82-82DD-5895575324AF}" type="parTrans" cxnId="{C9743343-2416-46E5-8BCE-86C10ED400AF}">
      <dgm:prSet/>
      <dgm:spPr/>
      <dgm:t>
        <a:bodyPr/>
        <a:lstStyle/>
        <a:p>
          <a:endParaRPr lang="fr-BE"/>
        </a:p>
      </dgm:t>
    </dgm:pt>
    <dgm:pt modelId="{C4C0490D-B007-4DE3-92B3-7262B79DFB82}" type="sibTrans" cxnId="{C9743343-2416-46E5-8BCE-86C10ED400AF}">
      <dgm:prSet/>
      <dgm:spPr/>
      <dgm:t>
        <a:bodyPr/>
        <a:lstStyle/>
        <a:p>
          <a:endParaRPr lang="fr-BE"/>
        </a:p>
      </dgm:t>
    </dgm:pt>
    <dgm:pt modelId="{4184F9E9-2070-419E-8EC2-9A4A6935EC89}" type="pres">
      <dgm:prSet presAssocID="{F2CB26E4-73DA-4304-AEBB-69ACC0B6F508}" presName="Name0" presStyleCnt="0">
        <dgm:presLayoutVars>
          <dgm:dir/>
          <dgm:resizeHandles val="exact"/>
        </dgm:presLayoutVars>
      </dgm:prSet>
      <dgm:spPr/>
    </dgm:pt>
    <dgm:pt modelId="{4425D866-CDA1-457C-9022-5C2DDBAE9A82}" type="pres">
      <dgm:prSet presAssocID="{F2CB26E4-73DA-4304-AEBB-69ACC0B6F508}" presName="arrow" presStyleLbl="bgShp" presStyleIdx="0" presStyleCnt="1" custLinFactNeighborX="-1629" custLinFactNeighborY="35032"/>
      <dgm:spPr/>
      <dgm:t>
        <a:bodyPr/>
        <a:lstStyle/>
        <a:p>
          <a:endParaRPr lang="fr-BE"/>
        </a:p>
      </dgm:t>
    </dgm:pt>
    <dgm:pt modelId="{660E185D-3EF8-4582-8C47-38BDB2CE9085}" type="pres">
      <dgm:prSet presAssocID="{F2CB26E4-73DA-4304-AEBB-69ACC0B6F508}" presName="points" presStyleCnt="0"/>
      <dgm:spPr/>
    </dgm:pt>
    <dgm:pt modelId="{0736D63C-29EE-434D-9426-B99C1AC8D895}" type="pres">
      <dgm:prSet presAssocID="{C55FBDC5-3E19-41E3-B13E-247B47113D9D}" presName="compositeA" presStyleCnt="0"/>
      <dgm:spPr/>
    </dgm:pt>
    <dgm:pt modelId="{54039E1C-D314-41B0-B4CC-40C773DA8212}" type="pres">
      <dgm:prSet presAssocID="{C55FBDC5-3E19-41E3-B13E-247B47113D9D}" presName="textA" presStyleLbl="revTx" presStyleIdx="0" presStyleCnt="3" custScaleX="54584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32B4F8D-E742-42FB-823D-93C76B3D03DD}" type="pres">
      <dgm:prSet presAssocID="{C55FBDC5-3E19-41E3-B13E-247B47113D9D}" presName="circleA" presStyleLbl="node1" presStyleIdx="0" presStyleCnt="3"/>
      <dgm:spPr/>
    </dgm:pt>
    <dgm:pt modelId="{A1678315-F087-4EA6-9B28-E173287F450F}" type="pres">
      <dgm:prSet presAssocID="{C55FBDC5-3E19-41E3-B13E-247B47113D9D}" presName="spaceA" presStyleCnt="0"/>
      <dgm:spPr/>
    </dgm:pt>
    <dgm:pt modelId="{38979B99-6C60-41B9-9A41-80E60B40D34D}" type="pres">
      <dgm:prSet presAssocID="{477D15FF-69A0-4292-88F3-AD540064C76C}" presName="space" presStyleCnt="0"/>
      <dgm:spPr/>
    </dgm:pt>
    <dgm:pt modelId="{5EB6606A-B5C1-431F-9C26-ECF2A77FDEA5}" type="pres">
      <dgm:prSet presAssocID="{D8A61B12-F061-4429-826B-FFE1F4347FF2}" presName="compositeB" presStyleCnt="0"/>
      <dgm:spPr/>
    </dgm:pt>
    <dgm:pt modelId="{0BA2FA09-2868-4904-848F-ADC66951180A}" type="pres">
      <dgm:prSet presAssocID="{D8A61B12-F061-4429-826B-FFE1F4347FF2}" presName="textB" presStyleLbl="revTx" presStyleIdx="1" presStyleCnt="3" custScaleX="285647" custLinFactNeighborX="26472" custLinFactNeighborY="-760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35419A8-6977-46B9-9B8F-9AB86E27526C}" type="pres">
      <dgm:prSet presAssocID="{D8A61B12-F061-4429-826B-FFE1F4347FF2}" presName="circleB" presStyleLbl="node1" presStyleIdx="1" presStyleCnt="3" custLinFactNeighborX="-23340" custLinFactNeighborY="-9870"/>
      <dgm:spPr/>
    </dgm:pt>
    <dgm:pt modelId="{7FDCC49D-11A3-4E6A-B716-55774A165778}" type="pres">
      <dgm:prSet presAssocID="{D8A61B12-F061-4429-826B-FFE1F4347FF2}" presName="spaceB" presStyleCnt="0"/>
      <dgm:spPr/>
    </dgm:pt>
    <dgm:pt modelId="{5D807AE5-6CC9-48CC-89CA-DBBB473CFD87}" type="pres">
      <dgm:prSet presAssocID="{08A366D0-E436-47A6-A9C6-B3F0B593B7EA}" presName="space" presStyleCnt="0"/>
      <dgm:spPr/>
    </dgm:pt>
    <dgm:pt modelId="{E3AEA3D8-A126-4A6B-8646-1D2B2FB98370}" type="pres">
      <dgm:prSet presAssocID="{6514C724-6D4E-47C0-9A85-57D8A8655484}" presName="compositeA" presStyleCnt="0"/>
      <dgm:spPr/>
    </dgm:pt>
    <dgm:pt modelId="{4B7DC0A0-28BA-45FA-8FE3-74A8258E29BC}" type="pres">
      <dgm:prSet presAssocID="{6514C724-6D4E-47C0-9A85-57D8A8655484}" presName="textA" presStyleLbl="revTx" presStyleIdx="2" presStyleCnt="3" custScaleX="487389" custLinFactNeighborX="-230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3E0A6D8-65A0-48B6-9E50-FEF031C42BB9}" type="pres">
      <dgm:prSet presAssocID="{6514C724-6D4E-47C0-9A85-57D8A8655484}" presName="circleA" presStyleLbl="node1" presStyleIdx="2" presStyleCnt="3"/>
      <dgm:spPr/>
    </dgm:pt>
    <dgm:pt modelId="{F77E4D25-2DEF-441A-8574-ABC523D0E540}" type="pres">
      <dgm:prSet presAssocID="{6514C724-6D4E-47C0-9A85-57D8A8655484}" presName="spaceA" presStyleCnt="0"/>
      <dgm:spPr/>
    </dgm:pt>
  </dgm:ptLst>
  <dgm:cxnLst>
    <dgm:cxn modelId="{CBB55EE5-BA2B-4E64-A0BC-749C5CD72F7C}" type="presOf" srcId="{F2CB26E4-73DA-4304-AEBB-69ACC0B6F508}" destId="{4184F9E9-2070-419E-8EC2-9A4A6935EC89}" srcOrd="0" destOrd="0" presId="urn:microsoft.com/office/officeart/2005/8/layout/hProcess11"/>
    <dgm:cxn modelId="{AE62FD8A-EABD-48B8-B562-158BA0C2749D}" type="presOf" srcId="{6514C724-6D4E-47C0-9A85-57D8A8655484}" destId="{4B7DC0A0-28BA-45FA-8FE3-74A8258E29BC}" srcOrd="0" destOrd="0" presId="urn:microsoft.com/office/officeart/2005/8/layout/hProcess11"/>
    <dgm:cxn modelId="{EE43DE45-973B-427E-A75A-F22E35139E03}" type="presOf" srcId="{C55FBDC5-3E19-41E3-B13E-247B47113D9D}" destId="{54039E1C-D314-41B0-B4CC-40C773DA8212}" srcOrd="0" destOrd="0" presId="urn:microsoft.com/office/officeart/2005/8/layout/hProcess11"/>
    <dgm:cxn modelId="{C9743343-2416-46E5-8BCE-86C10ED400AF}" srcId="{F2CB26E4-73DA-4304-AEBB-69ACC0B6F508}" destId="{6514C724-6D4E-47C0-9A85-57D8A8655484}" srcOrd="2" destOrd="0" parTransId="{6A83AEDC-7A7B-4A82-82DD-5895575324AF}" sibTransId="{C4C0490D-B007-4DE3-92B3-7262B79DFB82}"/>
    <dgm:cxn modelId="{5962A57E-69BF-4951-87D1-81A72673D8A5}" srcId="{F2CB26E4-73DA-4304-AEBB-69ACC0B6F508}" destId="{C55FBDC5-3E19-41E3-B13E-247B47113D9D}" srcOrd="0" destOrd="0" parTransId="{FD9E7EFE-8335-4D14-9993-B21636C1D7C9}" sibTransId="{477D15FF-69A0-4292-88F3-AD540064C76C}"/>
    <dgm:cxn modelId="{07FF6632-4185-46A0-B01B-671A04C42B85}" srcId="{F2CB26E4-73DA-4304-AEBB-69ACC0B6F508}" destId="{D8A61B12-F061-4429-826B-FFE1F4347FF2}" srcOrd="1" destOrd="0" parTransId="{25658F92-89EF-4F3B-BAF4-56A68552E09F}" sibTransId="{08A366D0-E436-47A6-A9C6-B3F0B593B7EA}"/>
    <dgm:cxn modelId="{3A508413-D161-4E3B-BDF5-EB3B95B5638D}" type="presOf" srcId="{D8A61B12-F061-4429-826B-FFE1F4347FF2}" destId="{0BA2FA09-2868-4904-848F-ADC66951180A}" srcOrd="0" destOrd="0" presId="urn:microsoft.com/office/officeart/2005/8/layout/hProcess11"/>
    <dgm:cxn modelId="{613D29A8-C006-481E-819E-0378DFB1376C}" type="presParOf" srcId="{4184F9E9-2070-419E-8EC2-9A4A6935EC89}" destId="{4425D866-CDA1-457C-9022-5C2DDBAE9A82}" srcOrd="0" destOrd="0" presId="urn:microsoft.com/office/officeart/2005/8/layout/hProcess11"/>
    <dgm:cxn modelId="{5BDEC0E9-AED4-498B-9563-4B8EFDFAB299}" type="presParOf" srcId="{4184F9E9-2070-419E-8EC2-9A4A6935EC89}" destId="{660E185D-3EF8-4582-8C47-38BDB2CE9085}" srcOrd="1" destOrd="0" presId="urn:microsoft.com/office/officeart/2005/8/layout/hProcess11"/>
    <dgm:cxn modelId="{3DA81E2B-F279-4634-931B-7839B3C45F6F}" type="presParOf" srcId="{660E185D-3EF8-4582-8C47-38BDB2CE9085}" destId="{0736D63C-29EE-434D-9426-B99C1AC8D895}" srcOrd="0" destOrd="0" presId="urn:microsoft.com/office/officeart/2005/8/layout/hProcess11"/>
    <dgm:cxn modelId="{79BFE9AD-17C5-4C57-ADCA-F2B4B917EB66}" type="presParOf" srcId="{0736D63C-29EE-434D-9426-B99C1AC8D895}" destId="{54039E1C-D314-41B0-B4CC-40C773DA8212}" srcOrd="0" destOrd="0" presId="urn:microsoft.com/office/officeart/2005/8/layout/hProcess11"/>
    <dgm:cxn modelId="{E286940A-8593-46E1-958E-A94819845E00}" type="presParOf" srcId="{0736D63C-29EE-434D-9426-B99C1AC8D895}" destId="{232B4F8D-E742-42FB-823D-93C76B3D03DD}" srcOrd="1" destOrd="0" presId="urn:microsoft.com/office/officeart/2005/8/layout/hProcess11"/>
    <dgm:cxn modelId="{FCE20C54-BF0F-47F6-A353-4A1059AEB6D6}" type="presParOf" srcId="{0736D63C-29EE-434D-9426-B99C1AC8D895}" destId="{A1678315-F087-4EA6-9B28-E173287F450F}" srcOrd="2" destOrd="0" presId="urn:microsoft.com/office/officeart/2005/8/layout/hProcess11"/>
    <dgm:cxn modelId="{2457061C-046C-4FB0-AF17-D8F599FBB142}" type="presParOf" srcId="{660E185D-3EF8-4582-8C47-38BDB2CE9085}" destId="{38979B99-6C60-41B9-9A41-80E60B40D34D}" srcOrd="1" destOrd="0" presId="urn:microsoft.com/office/officeart/2005/8/layout/hProcess11"/>
    <dgm:cxn modelId="{296162B7-4D7C-45F3-AF9B-ABCA4241AE11}" type="presParOf" srcId="{660E185D-3EF8-4582-8C47-38BDB2CE9085}" destId="{5EB6606A-B5C1-431F-9C26-ECF2A77FDEA5}" srcOrd="2" destOrd="0" presId="urn:microsoft.com/office/officeart/2005/8/layout/hProcess11"/>
    <dgm:cxn modelId="{7D285755-6FF5-4F8B-8644-6CE9C2AFCF8D}" type="presParOf" srcId="{5EB6606A-B5C1-431F-9C26-ECF2A77FDEA5}" destId="{0BA2FA09-2868-4904-848F-ADC66951180A}" srcOrd="0" destOrd="0" presId="urn:microsoft.com/office/officeart/2005/8/layout/hProcess11"/>
    <dgm:cxn modelId="{7A102E92-F7D7-4F6E-8260-73651D00DDA4}" type="presParOf" srcId="{5EB6606A-B5C1-431F-9C26-ECF2A77FDEA5}" destId="{435419A8-6977-46B9-9B8F-9AB86E27526C}" srcOrd="1" destOrd="0" presId="urn:microsoft.com/office/officeart/2005/8/layout/hProcess11"/>
    <dgm:cxn modelId="{6B1376F2-1AC0-49EC-84CB-CD0C12E7C863}" type="presParOf" srcId="{5EB6606A-B5C1-431F-9C26-ECF2A77FDEA5}" destId="{7FDCC49D-11A3-4E6A-B716-55774A165778}" srcOrd="2" destOrd="0" presId="urn:microsoft.com/office/officeart/2005/8/layout/hProcess11"/>
    <dgm:cxn modelId="{FE34B400-26CE-4840-9D7A-C56DA253A7C8}" type="presParOf" srcId="{660E185D-3EF8-4582-8C47-38BDB2CE9085}" destId="{5D807AE5-6CC9-48CC-89CA-DBBB473CFD87}" srcOrd="3" destOrd="0" presId="urn:microsoft.com/office/officeart/2005/8/layout/hProcess11"/>
    <dgm:cxn modelId="{912A75EE-8EEE-4267-9BAE-7EAB9F8CFEF8}" type="presParOf" srcId="{660E185D-3EF8-4582-8C47-38BDB2CE9085}" destId="{E3AEA3D8-A126-4A6B-8646-1D2B2FB98370}" srcOrd="4" destOrd="0" presId="urn:microsoft.com/office/officeart/2005/8/layout/hProcess11"/>
    <dgm:cxn modelId="{93C351A5-AF63-40BF-A45B-488A6B7B8DD9}" type="presParOf" srcId="{E3AEA3D8-A126-4A6B-8646-1D2B2FB98370}" destId="{4B7DC0A0-28BA-45FA-8FE3-74A8258E29BC}" srcOrd="0" destOrd="0" presId="urn:microsoft.com/office/officeart/2005/8/layout/hProcess11"/>
    <dgm:cxn modelId="{21E85F96-1720-4967-9BBA-B62CC3035EDD}" type="presParOf" srcId="{E3AEA3D8-A126-4A6B-8646-1D2B2FB98370}" destId="{63E0A6D8-65A0-48B6-9E50-FEF031C42BB9}" srcOrd="1" destOrd="0" presId="urn:microsoft.com/office/officeart/2005/8/layout/hProcess11"/>
    <dgm:cxn modelId="{44E6F95D-6A39-4CBF-892B-D4614579B6BA}" type="presParOf" srcId="{E3AEA3D8-A126-4A6B-8646-1D2B2FB98370}" destId="{F77E4D25-2DEF-441A-8574-ABC523D0E54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CB26E4-73DA-4304-AEBB-69ACC0B6F508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C55FBDC5-3E19-41E3-B13E-247B47113D9D}">
      <dgm:prSet phldrT="[Text]" custT="1"/>
      <dgm:spPr/>
      <dgm:t>
        <a:bodyPr/>
        <a:lstStyle/>
        <a:p>
          <a:r>
            <a:rPr lang="fr-BE" sz="1800" dirty="0" smtClean="0">
              <a:solidFill>
                <a:srgbClr val="002060"/>
              </a:solidFill>
              <a:latin typeface="Cambria" panose="02040503050406030204" pitchFamily="18" charset="0"/>
            </a:rPr>
            <a:t>Bénévole</a:t>
          </a:r>
          <a:endParaRPr lang="fr-BE" sz="1800" dirty="0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FD9E7EFE-8335-4D14-9993-B21636C1D7C9}" type="parTrans" cxnId="{5962A57E-69BF-4951-87D1-81A72673D8A5}">
      <dgm:prSet/>
      <dgm:spPr/>
      <dgm:t>
        <a:bodyPr/>
        <a:lstStyle/>
        <a:p>
          <a:endParaRPr lang="fr-BE"/>
        </a:p>
      </dgm:t>
    </dgm:pt>
    <dgm:pt modelId="{477D15FF-69A0-4292-88F3-AD540064C76C}" type="sibTrans" cxnId="{5962A57E-69BF-4951-87D1-81A72673D8A5}">
      <dgm:prSet/>
      <dgm:spPr/>
      <dgm:t>
        <a:bodyPr/>
        <a:lstStyle/>
        <a:p>
          <a:endParaRPr lang="fr-BE"/>
        </a:p>
      </dgm:t>
    </dgm:pt>
    <dgm:pt modelId="{D8A61B12-F061-4429-826B-FFE1F4347FF2}">
      <dgm:prSet phldrT="[Text]" custT="1"/>
      <dgm:spPr/>
      <dgm:t>
        <a:bodyPr/>
        <a:lstStyle/>
        <a:p>
          <a:r>
            <a:rPr lang="fr-BE" sz="1800" dirty="0" smtClean="0">
              <a:solidFill>
                <a:srgbClr val="002060"/>
              </a:solidFill>
            </a:rPr>
            <a:t>Article </a:t>
          </a:r>
          <a:r>
            <a:rPr lang="fr-BE" sz="1800" dirty="0">
              <a:solidFill>
                <a:srgbClr val="002060"/>
              </a:solidFill>
            </a:rPr>
            <a:t>60</a:t>
          </a:r>
        </a:p>
      </dgm:t>
    </dgm:pt>
    <dgm:pt modelId="{25658F92-89EF-4F3B-BAF4-56A68552E09F}" type="parTrans" cxnId="{07FF6632-4185-46A0-B01B-671A04C42B85}">
      <dgm:prSet/>
      <dgm:spPr/>
      <dgm:t>
        <a:bodyPr/>
        <a:lstStyle/>
        <a:p>
          <a:endParaRPr lang="fr-BE"/>
        </a:p>
      </dgm:t>
    </dgm:pt>
    <dgm:pt modelId="{08A366D0-E436-47A6-A9C6-B3F0B593B7EA}" type="sibTrans" cxnId="{07FF6632-4185-46A0-B01B-671A04C42B85}">
      <dgm:prSet/>
      <dgm:spPr/>
      <dgm:t>
        <a:bodyPr/>
        <a:lstStyle/>
        <a:p>
          <a:endParaRPr lang="fr-BE"/>
        </a:p>
      </dgm:t>
    </dgm:pt>
    <dgm:pt modelId="{6514C724-6D4E-47C0-9A85-57D8A8655484}">
      <dgm:prSet phldrT="[Text]" custT="1"/>
      <dgm:spPr/>
      <dgm:t>
        <a:bodyPr/>
        <a:lstStyle/>
        <a:p>
          <a:r>
            <a:rPr lang="fr-BE" sz="1800" dirty="0" smtClean="0">
              <a:solidFill>
                <a:srgbClr val="002060"/>
              </a:solidFill>
            </a:rPr>
            <a:t>Employé  Caritas </a:t>
          </a:r>
          <a:endParaRPr lang="fr-BE" sz="1800" dirty="0">
            <a:solidFill>
              <a:srgbClr val="002060"/>
            </a:solidFill>
          </a:endParaRPr>
        </a:p>
      </dgm:t>
    </dgm:pt>
    <dgm:pt modelId="{6A83AEDC-7A7B-4A82-82DD-5895575324AF}" type="parTrans" cxnId="{C9743343-2416-46E5-8BCE-86C10ED400AF}">
      <dgm:prSet/>
      <dgm:spPr/>
      <dgm:t>
        <a:bodyPr/>
        <a:lstStyle/>
        <a:p>
          <a:endParaRPr lang="fr-BE"/>
        </a:p>
      </dgm:t>
    </dgm:pt>
    <dgm:pt modelId="{C4C0490D-B007-4DE3-92B3-7262B79DFB82}" type="sibTrans" cxnId="{C9743343-2416-46E5-8BCE-86C10ED400AF}">
      <dgm:prSet/>
      <dgm:spPr/>
      <dgm:t>
        <a:bodyPr/>
        <a:lstStyle/>
        <a:p>
          <a:endParaRPr lang="fr-BE"/>
        </a:p>
      </dgm:t>
    </dgm:pt>
    <dgm:pt modelId="{4184F9E9-2070-419E-8EC2-9A4A6935EC89}" type="pres">
      <dgm:prSet presAssocID="{F2CB26E4-73DA-4304-AEBB-69ACC0B6F508}" presName="Name0" presStyleCnt="0">
        <dgm:presLayoutVars>
          <dgm:dir/>
          <dgm:resizeHandles val="exact"/>
        </dgm:presLayoutVars>
      </dgm:prSet>
      <dgm:spPr/>
    </dgm:pt>
    <dgm:pt modelId="{4425D866-CDA1-457C-9022-5C2DDBAE9A82}" type="pres">
      <dgm:prSet presAssocID="{F2CB26E4-73DA-4304-AEBB-69ACC0B6F508}" presName="arrow" presStyleLbl="bgShp" presStyleIdx="0" presStyleCnt="1" custLinFactNeighborX="-1629" custLinFactNeighborY="35032"/>
      <dgm:spPr/>
      <dgm:t>
        <a:bodyPr/>
        <a:lstStyle/>
        <a:p>
          <a:endParaRPr lang="fr-BE"/>
        </a:p>
      </dgm:t>
    </dgm:pt>
    <dgm:pt modelId="{660E185D-3EF8-4582-8C47-38BDB2CE9085}" type="pres">
      <dgm:prSet presAssocID="{F2CB26E4-73DA-4304-AEBB-69ACC0B6F508}" presName="points" presStyleCnt="0"/>
      <dgm:spPr/>
    </dgm:pt>
    <dgm:pt modelId="{0736D63C-29EE-434D-9426-B99C1AC8D895}" type="pres">
      <dgm:prSet presAssocID="{C55FBDC5-3E19-41E3-B13E-247B47113D9D}" presName="compositeA" presStyleCnt="0"/>
      <dgm:spPr/>
    </dgm:pt>
    <dgm:pt modelId="{54039E1C-D314-41B0-B4CC-40C773DA8212}" type="pres">
      <dgm:prSet presAssocID="{C55FBDC5-3E19-41E3-B13E-247B47113D9D}" presName="textA" presStyleLbl="revTx" presStyleIdx="0" presStyleCnt="3" custScaleX="54584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32B4F8D-E742-42FB-823D-93C76B3D03DD}" type="pres">
      <dgm:prSet presAssocID="{C55FBDC5-3E19-41E3-B13E-247B47113D9D}" presName="circleA" presStyleLbl="node1" presStyleIdx="0" presStyleCnt="3"/>
      <dgm:spPr/>
    </dgm:pt>
    <dgm:pt modelId="{A1678315-F087-4EA6-9B28-E173287F450F}" type="pres">
      <dgm:prSet presAssocID="{C55FBDC5-3E19-41E3-B13E-247B47113D9D}" presName="spaceA" presStyleCnt="0"/>
      <dgm:spPr/>
    </dgm:pt>
    <dgm:pt modelId="{38979B99-6C60-41B9-9A41-80E60B40D34D}" type="pres">
      <dgm:prSet presAssocID="{477D15FF-69A0-4292-88F3-AD540064C76C}" presName="space" presStyleCnt="0"/>
      <dgm:spPr/>
    </dgm:pt>
    <dgm:pt modelId="{5EB6606A-B5C1-431F-9C26-ECF2A77FDEA5}" type="pres">
      <dgm:prSet presAssocID="{D8A61B12-F061-4429-826B-FFE1F4347FF2}" presName="compositeB" presStyleCnt="0"/>
      <dgm:spPr/>
    </dgm:pt>
    <dgm:pt modelId="{0BA2FA09-2868-4904-848F-ADC66951180A}" type="pres">
      <dgm:prSet presAssocID="{D8A61B12-F061-4429-826B-FFE1F4347FF2}" presName="textB" presStyleLbl="revTx" presStyleIdx="1" presStyleCnt="3" custScaleX="285647" custLinFactNeighborX="26472" custLinFactNeighborY="-760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35419A8-6977-46B9-9B8F-9AB86E27526C}" type="pres">
      <dgm:prSet presAssocID="{D8A61B12-F061-4429-826B-FFE1F4347FF2}" presName="circleB" presStyleLbl="node1" presStyleIdx="1" presStyleCnt="3" custLinFactNeighborX="-23340" custLinFactNeighborY="-9870"/>
      <dgm:spPr/>
    </dgm:pt>
    <dgm:pt modelId="{7FDCC49D-11A3-4E6A-B716-55774A165778}" type="pres">
      <dgm:prSet presAssocID="{D8A61B12-F061-4429-826B-FFE1F4347FF2}" presName="spaceB" presStyleCnt="0"/>
      <dgm:spPr/>
    </dgm:pt>
    <dgm:pt modelId="{5D807AE5-6CC9-48CC-89CA-DBBB473CFD87}" type="pres">
      <dgm:prSet presAssocID="{08A366D0-E436-47A6-A9C6-B3F0B593B7EA}" presName="space" presStyleCnt="0"/>
      <dgm:spPr/>
    </dgm:pt>
    <dgm:pt modelId="{E3AEA3D8-A126-4A6B-8646-1D2B2FB98370}" type="pres">
      <dgm:prSet presAssocID="{6514C724-6D4E-47C0-9A85-57D8A8655484}" presName="compositeA" presStyleCnt="0"/>
      <dgm:spPr/>
    </dgm:pt>
    <dgm:pt modelId="{4B7DC0A0-28BA-45FA-8FE3-74A8258E29BC}" type="pres">
      <dgm:prSet presAssocID="{6514C724-6D4E-47C0-9A85-57D8A8655484}" presName="textA" presStyleLbl="revTx" presStyleIdx="2" presStyleCnt="3" custScaleX="487389" custLinFactNeighborX="-230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3E0A6D8-65A0-48B6-9E50-FEF031C42BB9}" type="pres">
      <dgm:prSet presAssocID="{6514C724-6D4E-47C0-9A85-57D8A8655484}" presName="circleA" presStyleLbl="node1" presStyleIdx="2" presStyleCnt="3"/>
      <dgm:spPr/>
    </dgm:pt>
    <dgm:pt modelId="{F77E4D25-2DEF-441A-8574-ABC523D0E540}" type="pres">
      <dgm:prSet presAssocID="{6514C724-6D4E-47C0-9A85-57D8A8655484}" presName="spaceA" presStyleCnt="0"/>
      <dgm:spPr/>
    </dgm:pt>
  </dgm:ptLst>
  <dgm:cxnLst>
    <dgm:cxn modelId="{9D863D1E-76EE-4A9D-9D3C-1EB872FB30A9}" type="presOf" srcId="{C55FBDC5-3E19-41E3-B13E-247B47113D9D}" destId="{54039E1C-D314-41B0-B4CC-40C773DA8212}" srcOrd="0" destOrd="0" presId="urn:microsoft.com/office/officeart/2005/8/layout/hProcess11"/>
    <dgm:cxn modelId="{B6DEA32D-3F7E-425D-B0B0-5171B560E258}" type="presOf" srcId="{F2CB26E4-73DA-4304-AEBB-69ACC0B6F508}" destId="{4184F9E9-2070-419E-8EC2-9A4A6935EC89}" srcOrd="0" destOrd="0" presId="urn:microsoft.com/office/officeart/2005/8/layout/hProcess11"/>
    <dgm:cxn modelId="{4C2FE8A5-A30E-4B5E-AD8C-CD38FEDF1AA2}" type="presOf" srcId="{6514C724-6D4E-47C0-9A85-57D8A8655484}" destId="{4B7DC0A0-28BA-45FA-8FE3-74A8258E29BC}" srcOrd="0" destOrd="0" presId="urn:microsoft.com/office/officeart/2005/8/layout/hProcess11"/>
    <dgm:cxn modelId="{C9743343-2416-46E5-8BCE-86C10ED400AF}" srcId="{F2CB26E4-73DA-4304-AEBB-69ACC0B6F508}" destId="{6514C724-6D4E-47C0-9A85-57D8A8655484}" srcOrd="2" destOrd="0" parTransId="{6A83AEDC-7A7B-4A82-82DD-5895575324AF}" sibTransId="{C4C0490D-B007-4DE3-92B3-7262B79DFB82}"/>
    <dgm:cxn modelId="{5962A57E-69BF-4951-87D1-81A72673D8A5}" srcId="{F2CB26E4-73DA-4304-AEBB-69ACC0B6F508}" destId="{C55FBDC5-3E19-41E3-B13E-247B47113D9D}" srcOrd="0" destOrd="0" parTransId="{FD9E7EFE-8335-4D14-9993-B21636C1D7C9}" sibTransId="{477D15FF-69A0-4292-88F3-AD540064C76C}"/>
    <dgm:cxn modelId="{07FF6632-4185-46A0-B01B-671A04C42B85}" srcId="{F2CB26E4-73DA-4304-AEBB-69ACC0B6F508}" destId="{D8A61B12-F061-4429-826B-FFE1F4347FF2}" srcOrd="1" destOrd="0" parTransId="{25658F92-89EF-4F3B-BAF4-56A68552E09F}" sibTransId="{08A366D0-E436-47A6-A9C6-B3F0B593B7EA}"/>
    <dgm:cxn modelId="{E2552F0D-97AB-41DF-A18F-DBF651581447}" type="presOf" srcId="{D8A61B12-F061-4429-826B-FFE1F4347FF2}" destId="{0BA2FA09-2868-4904-848F-ADC66951180A}" srcOrd="0" destOrd="0" presId="urn:microsoft.com/office/officeart/2005/8/layout/hProcess11"/>
    <dgm:cxn modelId="{DD48875D-7B17-4B74-B60E-B29E4758007B}" type="presParOf" srcId="{4184F9E9-2070-419E-8EC2-9A4A6935EC89}" destId="{4425D866-CDA1-457C-9022-5C2DDBAE9A82}" srcOrd="0" destOrd="0" presId="urn:microsoft.com/office/officeart/2005/8/layout/hProcess11"/>
    <dgm:cxn modelId="{6F4C50AB-C5B1-4295-92E5-C7A9BE36F1C8}" type="presParOf" srcId="{4184F9E9-2070-419E-8EC2-9A4A6935EC89}" destId="{660E185D-3EF8-4582-8C47-38BDB2CE9085}" srcOrd="1" destOrd="0" presId="urn:microsoft.com/office/officeart/2005/8/layout/hProcess11"/>
    <dgm:cxn modelId="{40449133-B6C4-4103-8339-C9E11D4ADCB0}" type="presParOf" srcId="{660E185D-3EF8-4582-8C47-38BDB2CE9085}" destId="{0736D63C-29EE-434D-9426-B99C1AC8D895}" srcOrd="0" destOrd="0" presId="urn:microsoft.com/office/officeart/2005/8/layout/hProcess11"/>
    <dgm:cxn modelId="{71D63872-3677-477E-851A-17FB10400C00}" type="presParOf" srcId="{0736D63C-29EE-434D-9426-B99C1AC8D895}" destId="{54039E1C-D314-41B0-B4CC-40C773DA8212}" srcOrd="0" destOrd="0" presId="urn:microsoft.com/office/officeart/2005/8/layout/hProcess11"/>
    <dgm:cxn modelId="{ABC6AA77-1E82-46E4-8884-738FB0DECA4D}" type="presParOf" srcId="{0736D63C-29EE-434D-9426-B99C1AC8D895}" destId="{232B4F8D-E742-42FB-823D-93C76B3D03DD}" srcOrd="1" destOrd="0" presId="urn:microsoft.com/office/officeart/2005/8/layout/hProcess11"/>
    <dgm:cxn modelId="{2C05EBB8-B931-4198-AFB4-3E8E9310587A}" type="presParOf" srcId="{0736D63C-29EE-434D-9426-B99C1AC8D895}" destId="{A1678315-F087-4EA6-9B28-E173287F450F}" srcOrd="2" destOrd="0" presId="urn:microsoft.com/office/officeart/2005/8/layout/hProcess11"/>
    <dgm:cxn modelId="{1DBE2871-3220-4066-B41E-945C6A891570}" type="presParOf" srcId="{660E185D-3EF8-4582-8C47-38BDB2CE9085}" destId="{38979B99-6C60-41B9-9A41-80E60B40D34D}" srcOrd="1" destOrd="0" presId="urn:microsoft.com/office/officeart/2005/8/layout/hProcess11"/>
    <dgm:cxn modelId="{4B060893-165C-45DA-9BAE-29013F52236D}" type="presParOf" srcId="{660E185D-3EF8-4582-8C47-38BDB2CE9085}" destId="{5EB6606A-B5C1-431F-9C26-ECF2A77FDEA5}" srcOrd="2" destOrd="0" presId="urn:microsoft.com/office/officeart/2005/8/layout/hProcess11"/>
    <dgm:cxn modelId="{D9A0D272-3C72-4C1E-BC83-AF5F1F0820EA}" type="presParOf" srcId="{5EB6606A-B5C1-431F-9C26-ECF2A77FDEA5}" destId="{0BA2FA09-2868-4904-848F-ADC66951180A}" srcOrd="0" destOrd="0" presId="urn:microsoft.com/office/officeart/2005/8/layout/hProcess11"/>
    <dgm:cxn modelId="{2B4D09E9-2884-45D1-961A-B0FD88B5D3B1}" type="presParOf" srcId="{5EB6606A-B5C1-431F-9C26-ECF2A77FDEA5}" destId="{435419A8-6977-46B9-9B8F-9AB86E27526C}" srcOrd="1" destOrd="0" presId="urn:microsoft.com/office/officeart/2005/8/layout/hProcess11"/>
    <dgm:cxn modelId="{03F10FFD-338E-45C7-8BE0-D7DAAE70A57C}" type="presParOf" srcId="{5EB6606A-B5C1-431F-9C26-ECF2A77FDEA5}" destId="{7FDCC49D-11A3-4E6A-B716-55774A165778}" srcOrd="2" destOrd="0" presId="urn:microsoft.com/office/officeart/2005/8/layout/hProcess11"/>
    <dgm:cxn modelId="{9353A251-62C6-4081-A7EF-11BF2E1A6EB4}" type="presParOf" srcId="{660E185D-3EF8-4582-8C47-38BDB2CE9085}" destId="{5D807AE5-6CC9-48CC-89CA-DBBB473CFD87}" srcOrd="3" destOrd="0" presId="urn:microsoft.com/office/officeart/2005/8/layout/hProcess11"/>
    <dgm:cxn modelId="{89A58217-857B-4D96-AE68-07E450081E74}" type="presParOf" srcId="{660E185D-3EF8-4582-8C47-38BDB2CE9085}" destId="{E3AEA3D8-A126-4A6B-8646-1D2B2FB98370}" srcOrd="4" destOrd="0" presId="urn:microsoft.com/office/officeart/2005/8/layout/hProcess11"/>
    <dgm:cxn modelId="{E76ACDD2-130C-40E0-8467-E5763F0249D8}" type="presParOf" srcId="{E3AEA3D8-A126-4A6B-8646-1D2B2FB98370}" destId="{4B7DC0A0-28BA-45FA-8FE3-74A8258E29BC}" srcOrd="0" destOrd="0" presId="urn:microsoft.com/office/officeart/2005/8/layout/hProcess11"/>
    <dgm:cxn modelId="{9E35BF82-AB90-48F4-B92B-D1920C729DCC}" type="presParOf" srcId="{E3AEA3D8-A126-4A6B-8646-1D2B2FB98370}" destId="{63E0A6D8-65A0-48B6-9E50-FEF031C42BB9}" srcOrd="1" destOrd="0" presId="urn:microsoft.com/office/officeart/2005/8/layout/hProcess11"/>
    <dgm:cxn modelId="{2DD127A9-E00A-44AE-A79A-A5B36EF95ED9}" type="presParOf" srcId="{E3AEA3D8-A126-4A6B-8646-1D2B2FB98370}" destId="{F77E4D25-2DEF-441A-8574-ABC523D0E54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64D41-AFA2-48E8-AFCB-0C713B6BE36C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5169C-614A-4083-9437-D58AFE6CE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020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642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smtClean="0"/>
              <a:t>Niveau TAALBEHEERSING  = Cruciale factor! -&gt; </a:t>
            </a:r>
            <a:r>
              <a:rPr lang="fr-BE" baseline="0" dirty="0" err="1" smtClean="0"/>
              <a:t>investeren</a:t>
            </a:r>
            <a:r>
              <a:rPr lang="fr-BE" baseline="0" dirty="0" smtClean="0"/>
              <a:t> 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smtClean="0"/>
              <a:t>(</a:t>
            </a:r>
            <a:r>
              <a:rPr lang="fr-BE" baseline="0" dirty="0" err="1" smtClean="0"/>
              <a:t>meestal</a:t>
            </a:r>
            <a:r>
              <a:rPr lang="fr-BE" baseline="0" dirty="0" smtClean="0"/>
              <a:t>) </a:t>
            </a:r>
            <a:r>
              <a:rPr lang="fr-BE" baseline="0" dirty="0" err="1" smtClean="0"/>
              <a:t>e</a:t>
            </a:r>
            <a:r>
              <a:rPr lang="fr-BE" dirty="0" err="1" smtClean="0"/>
              <a:t>rvaringsdeskundigen</a:t>
            </a:r>
            <a:r>
              <a:rPr lang="fr-BE" baseline="0" dirty="0" smtClean="0"/>
              <a:t> = experts by (migration) </a:t>
            </a:r>
            <a:r>
              <a:rPr lang="fr-BE" baseline="0" dirty="0" err="1" smtClean="0"/>
              <a:t>experience</a:t>
            </a:r>
            <a:r>
              <a:rPr lang="fr-BE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smtClean="0"/>
              <a:t>(</a:t>
            </a:r>
            <a:r>
              <a:rPr lang="fr-BE" baseline="0" dirty="0" err="1" smtClean="0"/>
              <a:t>meestal</a:t>
            </a:r>
            <a:r>
              <a:rPr lang="fr-BE" baseline="0" dirty="0" smtClean="0"/>
              <a:t>) </a:t>
            </a:r>
            <a:r>
              <a:rPr lang="fr-BE" baseline="0" dirty="0" err="1" smtClean="0"/>
              <a:t>e</a:t>
            </a:r>
            <a:r>
              <a:rPr lang="fr-BE" dirty="0" err="1" smtClean="0"/>
              <a:t>rvaringsdeskundigen</a:t>
            </a:r>
            <a:r>
              <a:rPr lang="fr-BE" baseline="0" dirty="0" smtClean="0"/>
              <a:t> = experts by (migration) </a:t>
            </a:r>
            <a:r>
              <a:rPr lang="fr-BE" baseline="0" dirty="0" err="1" smtClean="0"/>
              <a:t>experience</a:t>
            </a:r>
            <a:r>
              <a:rPr lang="fr-BE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smtClean="0"/>
              <a:t>(</a:t>
            </a:r>
            <a:r>
              <a:rPr lang="fr-BE" baseline="0" dirty="0" err="1" smtClean="0"/>
              <a:t>meestal</a:t>
            </a:r>
            <a:r>
              <a:rPr lang="fr-BE" baseline="0" dirty="0" smtClean="0"/>
              <a:t>) </a:t>
            </a:r>
            <a:r>
              <a:rPr lang="fr-BE" baseline="0" dirty="0" err="1" smtClean="0"/>
              <a:t>e</a:t>
            </a:r>
            <a:r>
              <a:rPr lang="fr-BE" dirty="0" err="1" smtClean="0"/>
              <a:t>rvaringsdeskundigen</a:t>
            </a:r>
            <a:r>
              <a:rPr lang="fr-BE" baseline="0" dirty="0" smtClean="0"/>
              <a:t> = experts by (migration) </a:t>
            </a:r>
            <a:r>
              <a:rPr lang="fr-BE" baseline="0" dirty="0" err="1" smtClean="0"/>
              <a:t>experience</a:t>
            </a:r>
            <a:r>
              <a:rPr lang="fr-BE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smtClean="0"/>
              <a:t>(</a:t>
            </a:r>
            <a:r>
              <a:rPr lang="fr-BE" baseline="0" dirty="0" err="1" smtClean="0"/>
              <a:t>meestal</a:t>
            </a:r>
            <a:r>
              <a:rPr lang="fr-BE" baseline="0" dirty="0" smtClean="0"/>
              <a:t>) </a:t>
            </a:r>
            <a:r>
              <a:rPr lang="fr-BE" baseline="0" dirty="0" err="1" smtClean="0"/>
              <a:t>e</a:t>
            </a:r>
            <a:r>
              <a:rPr lang="fr-BE" dirty="0" err="1" smtClean="0"/>
              <a:t>rvaringsdeskundigen</a:t>
            </a:r>
            <a:r>
              <a:rPr lang="fr-BE" baseline="0" dirty="0" smtClean="0"/>
              <a:t> = experts by (migration) </a:t>
            </a:r>
            <a:r>
              <a:rPr lang="fr-BE" baseline="0" dirty="0" err="1" smtClean="0"/>
              <a:t>experience</a:t>
            </a:r>
            <a:r>
              <a:rPr lang="fr-BE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smtClean="0"/>
              <a:t>(</a:t>
            </a:r>
            <a:r>
              <a:rPr lang="fr-BE" baseline="0" dirty="0" err="1" smtClean="0"/>
              <a:t>meestal</a:t>
            </a:r>
            <a:r>
              <a:rPr lang="fr-BE" baseline="0" dirty="0" smtClean="0"/>
              <a:t>) </a:t>
            </a:r>
            <a:r>
              <a:rPr lang="fr-BE" baseline="0" dirty="0" err="1" smtClean="0"/>
              <a:t>e</a:t>
            </a:r>
            <a:r>
              <a:rPr lang="fr-BE" dirty="0" err="1" smtClean="0"/>
              <a:t>rvaringsdeskundigen</a:t>
            </a:r>
            <a:r>
              <a:rPr lang="fr-BE" baseline="0" dirty="0" smtClean="0"/>
              <a:t> = experts by (migration) </a:t>
            </a:r>
            <a:r>
              <a:rPr lang="fr-BE" baseline="0" dirty="0" err="1" smtClean="0"/>
              <a:t>experience</a:t>
            </a:r>
            <a:r>
              <a:rPr lang="fr-BE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smtClean="0"/>
              <a:t>(</a:t>
            </a:r>
            <a:r>
              <a:rPr lang="fr-BE" baseline="0" dirty="0" err="1" smtClean="0"/>
              <a:t>meestal</a:t>
            </a:r>
            <a:r>
              <a:rPr lang="fr-BE" baseline="0" dirty="0" smtClean="0"/>
              <a:t>) </a:t>
            </a:r>
            <a:r>
              <a:rPr lang="fr-BE" baseline="0" dirty="0" err="1" smtClean="0"/>
              <a:t>e</a:t>
            </a:r>
            <a:r>
              <a:rPr lang="fr-BE" dirty="0" err="1" smtClean="0"/>
              <a:t>rvaringsdeskundigen</a:t>
            </a:r>
            <a:r>
              <a:rPr lang="fr-BE" baseline="0" dirty="0" smtClean="0"/>
              <a:t> = experts by (migration) </a:t>
            </a:r>
            <a:r>
              <a:rPr lang="fr-BE" baseline="0" dirty="0" err="1" smtClean="0"/>
              <a:t>experience</a:t>
            </a:r>
            <a:r>
              <a:rPr lang="fr-BE" baseline="0" dirty="0" smtClean="0"/>
              <a:t> : </a:t>
            </a:r>
            <a:r>
              <a:rPr lang="fr-BE" baseline="0" dirty="0" err="1" smtClean="0"/>
              <a:t>vaak</a:t>
            </a:r>
            <a:r>
              <a:rPr lang="fr-BE" baseline="0" dirty="0" smtClean="0"/>
              <a:t> </a:t>
            </a:r>
            <a:r>
              <a:rPr lang="fr-BE" baseline="0" dirty="0" err="1" smtClean="0"/>
              <a:t>meer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onderworpen</a:t>
            </a:r>
            <a:r>
              <a:rPr lang="fr-BE" baseline="0" dirty="0" smtClean="0"/>
              <a:t> </a:t>
            </a:r>
            <a:r>
              <a:rPr lang="fr-BE" baseline="0" dirty="0" err="1" smtClean="0"/>
              <a:t>aan</a:t>
            </a:r>
            <a:r>
              <a:rPr lang="fr-BE" baseline="0" dirty="0" smtClean="0"/>
              <a:t> externe </a:t>
            </a:r>
            <a:r>
              <a:rPr lang="fr-BE" baseline="0" dirty="0" err="1" smtClean="0"/>
              <a:t>druk</a:t>
            </a:r>
            <a:r>
              <a:rPr lang="fr-BE" baseline="0" dirty="0" smtClean="0"/>
              <a:t> (</a:t>
            </a:r>
            <a:r>
              <a:rPr lang="fr-BE" baseline="0" dirty="0" err="1" smtClean="0"/>
              <a:t>begunstigde</a:t>
            </a:r>
            <a:r>
              <a:rPr lang="fr-BE" baseline="0" dirty="0" smtClean="0"/>
              <a:t> </a:t>
            </a:r>
            <a:r>
              <a:rPr lang="fr-BE" baseline="0" dirty="0" err="1" smtClean="0"/>
              <a:t>gaat</a:t>
            </a:r>
            <a:r>
              <a:rPr lang="fr-BE" baseline="0" dirty="0" smtClean="0"/>
              <a:t> er van </a:t>
            </a:r>
            <a:r>
              <a:rPr lang="fr-BE" baseline="0" dirty="0" err="1" smtClean="0"/>
              <a:t>uit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dat</a:t>
            </a:r>
            <a:r>
              <a:rPr lang="fr-BE" baseline="0" dirty="0" smtClean="0"/>
              <a:t> de IM </a:t>
            </a:r>
            <a:r>
              <a:rPr lang="fr-BE" baseline="0" dirty="0" err="1" smtClean="0"/>
              <a:t>meer</a:t>
            </a:r>
            <a:r>
              <a:rPr lang="fr-BE" baseline="0" dirty="0" smtClean="0"/>
              <a:t> kan/</a:t>
            </a:r>
            <a:r>
              <a:rPr lang="fr-BE" baseline="0" dirty="0" err="1" smtClean="0"/>
              <a:t>moet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presteren</a:t>
            </a:r>
            <a:r>
              <a:rPr lang="fr-BE" baseline="0" dirty="0" smtClean="0"/>
              <a:t> </a:t>
            </a:r>
            <a:r>
              <a:rPr lang="fr-BE" baseline="0" dirty="0" err="1" smtClean="0"/>
              <a:t>vanwege</a:t>
            </a:r>
            <a:r>
              <a:rPr lang="fr-BE" baseline="0" dirty="0" smtClean="0"/>
              <a:t> ‘</a:t>
            </a:r>
            <a:r>
              <a:rPr lang="fr-BE" baseline="0" dirty="0" err="1" smtClean="0"/>
              <a:t>gedeelde</a:t>
            </a:r>
            <a:r>
              <a:rPr lang="fr-BE" baseline="0" dirty="0" smtClean="0"/>
              <a:t>’ </a:t>
            </a:r>
            <a:r>
              <a:rPr lang="fr-BE" baseline="0" dirty="0" err="1" smtClean="0"/>
              <a:t>ervaringe</a:t>
            </a:r>
            <a:r>
              <a:rPr lang="fr-BE" baseline="0" dirty="0" smtClean="0"/>
              <a:t> /</a:t>
            </a:r>
            <a:r>
              <a:rPr lang="fr-BE" baseline="0" dirty="0" err="1" smtClean="0"/>
              <a:t>cultuur</a:t>
            </a:r>
            <a:r>
              <a:rPr lang="fr-BE" baseline="0" dirty="0" smtClean="0"/>
              <a:t>/ </a:t>
            </a:r>
            <a:r>
              <a:rPr lang="fr-BE" baseline="0" dirty="0" err="1" smtClean="0"/>
              <a:t>inherente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solidariteit</a:t>
            </a:r>
            <a:r>
              <a:rPr lang="fr-BE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smtClean="0"/>
              <a:t>(</a:t>
            </a:r>
            <a:r>
              <a:rPr lang="fr-BE" baseline="0" dirty="0" err="1" smtClean="0"/>
              <a:t>meestal</a:t>
            </a:r>
            <a:r>
              <a:rPr lang="fr-BE" baseline="0" dirty="0" smtClean="0"/>
              <a:t>) </a:t>
            </a:r>
            <a:r>
              <a:rPr lang="fr-BE" baseline="0" dirty="0" err="1" smtClean="0"/>
              <a:t>e</a:t>
            </a:r>
            <a:r>
              <a:rPr lang="fr-BE" dirty="0" err="1" smtClean="0"/>
              <a:t>rvaringsdeskundigen</a:t>
            </a:r>
            <a:r>
              <a:rPr lang="fr-BE" baseline="0" dirty="0" smtClean="0"/>
              <a:t> = experts by (migration) </a:t>
            </a:r>
            <a:r>
              <a:rPr lang="fr-BE" baseline="0" dirty="0" err="1" smtClean="0"/>
              <a:t>experience</a:t>
            </a:r>
            <a:r>
              <a:rPr lang="fr-BE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smtClean="0"/>
              <a:t>(</a:t>
            </a:r>
            <a:r>
              <a:rPr lang="fr-BE" baseline="0" dirty="0" err="1" smtClean="0"/>
              <a:t>meestal</a:t>
            </a:r>
            <a:r>
              <a:rPr lang="fr-BE" baseline="0" dirty="0" smtClean="0"/>
              <a:t>) </a:t>
            </a:r>
            <a:r>
              <a:rPr lang="fr-BE" baseline="0" dirty="0" err="1" smtClean="0"/>
              <a:t>e</a:t>
            </a:r>
            <a:r>
              <a:rPr lang="fr-BE" dirty="0" err="1" smtClean="0"/>
              <a:t>rvaringsdeskundigen</a:t>
            </a:r>
            <a:r>
              <a:rPr lang="fr-BE" baseline="0" dirty="0" smtClean="0"/>
              <a:t> = experts by (migration) </a:t>
            </a:r>
            <a:r>
              <a:rPr lang="fr-BE" baseline="0" dirty="0" err="1" smtClean="0"/>
              <a:t>experience</a:t>
            </a:r>
            <a:r>
              <a:rPr lang="fr-BE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6427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smtClean="0"/>
              <a:t>(</a:t>
            </a:r>
            <a:r>
              <a:rPr lang="fr-BE" baseline="0" dirty="0" err="1" smtClean="0"/>
              <a:t>meestal</a:t>
            </a:r>
            <a:r>
              <a:rPr lang="fr-BE" baseline="0" dirty="0" smtClean="0"/>
              <a:t>) </a:t>
            </a:r>
            <a:r>
              <a:rPr lang="fr-BE" baseline="0" dirty="0" err="1" smtClean="0"/>
              <a:t>e</a:t>
            </a:r>
            <a:r>
              <a:rPr lang="fr-BE" dirty="0" err="1" smtClean="0"/>
              <a:t>rvaringsdeskundigen</a:t>
            </a:r>
            <a:r>
              <a:rPr lang="fr-BE" baseline="0" dirty="0" smtClean="0"/>
              <a:t> = experts by (migration) </a:t>
            </a:r>
            <a:r>
              <a:rPr lang="fr-BE" baseline="0" dirty="0" err="1" smtClean="0"/>
              <a:t>experience</a:t>
            </a:r>
            <a:r>
              <a:rPr lang="fr-BE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smtClean="0"/>
              <a:t>(</a:t>
            </a:r>
            <a:r>
              <a:rPr lang="fr-BE" baseline="0" dirty="0" err="1" smtClean="0"/>
              <a:t>meestal</a:t>
            </a:r>
            <a:r>
              <a:rPr lang="fr-BE" baseline="0" dirty="0" smtClean="0"/>
              <a:t>) </a:t>
            </a:r>
            <a:r>
              <a:rPr lang="fr-BE" baseline="0" dirty="0" err="1" smtClean="0"/>
              <a:t>e</a:t>
            </a:r>
            <a:r>
              <a:rPr lang="fr-BE" dirty="0" err="1" smtClean="0"/>
              <a:t>rvaringsdeskundigen</a:t>
            </a:r>
            <a:r>
              <a:rPr lang="fr-BE" baseline="0" dirty="0" smtClean="0"/>
              <a:t> = experts by (migration) </a:t>
            </a:r>
            <a:r>
              <a:rPr lang="fr-BE" baseline="0" dirty="0" err="1" smtClean="0"/>
              <a:t>experience</a:t>
            </a:r>
            <a:r>
              <a:rPr lang="fr-BE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smtClean="0"/>
              <a:t>(</a:t>
            </a:r>
            <a:r>
              <a:rPr lang="fr-BE" baseline="0" dirty="0" err="1" smtClean="0"/>
              <a:t>meestal</a:t>
            </a:r>
            <a:r>
              <a:rPr lang="fr-BE" baseline="0" dirty="0" smtClean="0"/>
              <a:t>) </a:t>
            </a:r>
            <a:r>
              <a:rPr lang="fr-BE" baseline="0" dirty="0" err="1" smtClean="0"/>
              <a:t>e</a:t>
            </a:r>
            <a:r>
              <a:rPr lang="fr-BE" dirty="0" err="1" smtClean="0"/>
              <a:t>rvaringsdeskundigen</a:t>
            </a:r>
            <a:r>
              <a:rPr lang="fr-BE" baseline="0" dirty="0" smtClean="0"/>
              <a:t> = experts by (migration) </a:t>
            </a:r>
            <a:r>
              <a:rPr lang="fr-BE" baseline="0" dirty="0" err="1" smtClean="0"/>
              <a:t>experience</a:t>
            </a:r>
            <a:r>
              <a:rPr lang="fr-BE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075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075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+ </a:t>
            </a:r>
            <a:r>
              <a:rPr lang="fr-BE" dirty="0" err="1" smtClean="0"/>
              <a:t>interpreting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skills</a:t>
            </a:r>
            <a:r>
              <a:rPr lang="fr-BE" baseline="0" dirty="0" smtClean="0"/>
              <a:t> / </a:t>
            </a:r>
            <a:r>
              <a:rPr lang="fr-BE" baseline="0" dirty="0" err="1" smtClean="0"/>
              <a:t>difference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with</a:t>
            </a:r>
            <a:r>
              <a:rPr lang="fr-BE" baseline="0" dirty="0" smtClean="0"/>
              <a:t> </a:t>
            </a:r>
            <a:r>
              <a:rPr lang="fr-BE" baseline="0" dirty="0" err="1" smtClean="0"/>
              <a:t>certified</a:t>
            </a:r>
            <a:r>
              <a:rPr lang="fr-BE" baseline="0" dirty="0" smtClean="0"/>
              <a:t> social </a:t>
            </a:r>
            <a:r>
              <a:rPr lang="fr-BE" baseline="0" dirty="0" err="1" smtClean="0"/>
              <a:t>interpreters</a:t>
            </a:r>
            <a:r>
              <a:rPr lang="fr-BE" baseline="0" dirty="0" smtClean="0"/>
              <a:t> !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059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+ </a:t>
            </a:r>
            <a:r>
              <a:rPr lang="fr-BE" dirty="0" err="1" smtClean="0"/>
              <a:t>interpreting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skills</a:t>
            </a:r>
            <a:r>
              <a:rPr lang="fr-BE" baseline="0" dirty="0" smtClean="0"/>
              <a:t> / </a:t>
            </a:r>
            <a:r>
              <a:rPr lang="fr-BE" baseline="0" dirty="0" err="1" smtClean="0"/>
              <a:t>difference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with</a:t>
            </a:r>
            <a:r>
              <a:rPr lang="fr-BE" baseline="0" dirty="0" smtClean="0"/>
              <a:t> </a:t>
            </a:r>
            <a:r>
              <a:rPr lang="fr-BE" baseline="0" dirty="0" err="1" smtClean="0"/>
              <a:t>certified</a:t>
            </a:r>
            <a:r>
              <a:rPr lang="fr-BE" baseline="0" dirty="0" smtClean="0"/>
              <a:t> social </a:t>
            </a:r>
            <a:r>
              <a:rPr lang="fr-BE" baseline="0" dirty="0" err="1" smtClean="0"/>
              <a:t>interpreters</a:t>
            </a:r>
            <a:r>
              <a:rPr lang="fr-BE" baseline="0" dirty="0" smtClean="0"/>
              <a:t> !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059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smtClean="0"/>
              <a:t>(</a:t>
            </a:r>
            <a:r>
              <a:rPr lang="fr-BE" baseline="0" dirty="0" err="1" smtClean="0"/>
              <a:t>meestal</a:t>
            </a:r>
            <a:r>
              <a:rPr lang="fr-BE" baseline="0" dirty="0" smtClean="0"/>
              <a:t>) </a:t>
            </a:r>
            <a:r>
              <a:rPr lang="fr-BE" baseline="0" dirty="0" err="1" smtClean="0"/>
              <a:t>e</a:t>
            </a:r>
            <a:r>
              <a:rPr lang="fr-BE" dirty="0" err="1" smtClean="0"/>
              <a:t>rvaringsdeskundigen</a:t>
            </a:r>
            <a:r>
              <a:rPr lang="fr-BE" baseline="0" dirty="0" smtClean="0"/>
              <a:t> = experts by (migration) </a:t>
            </a:r>
            <a:r>
              <a:rPr lang="fr-BE" baseline="0" dirty="0" err="1" smtClean="0"/>
              <a:t>experience</a:t>
            </a:r>
            <a:r>
              <a:rPr lang="fr-BE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smtClean="0"/>
              <a:t>(</a:t>
            </a:r>
            <a:r>
              <a:rPr lang="fr-BE" baseline="0" dirty="0" err="1" smtClean="0"/>
              <a:t>meestal</a:t>
            </a:r>
            <a:r>
              <a:rPr lang="fr-BE" baseline="0" dirty="0" smtClean="0"/>
              <a:t>) </a:t>
            </a:r>
            <a:r>
              <a:rPr lang="fr-BE" baseline="0" dirty="0" err="1" smtClean="0"/>
              <a:t>e</a:t>
            </a:r>
            <a:r>
              <a:rPr lang="fr-BE" dirty="0" err="1" smtClean="0"/>
              <a:t>rvaringsdeskundigen</a:t>
            </a:r>
            <a:r>
              <a:rPr lang="fr-BE" baseline="0" dirty="0" smtClean="0"/>
              <a:t> = experts by (migration) </a:t>
            </a:r>
            <a:r>
              <a:rPr lang="fr-BE" baseline="0" dirty="0" err="1" smtClean="0"/>
              <a:t>experience</a:t>
            </a:r>
            <a:r>
              <a:rPr lang="fr-BE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smtClean="0"/>
              <a:t>Niveau TAALBEHEERSING = cruciale factor !!! -&gt; </a:t>
            </a:r>
            <a:r>
              <a:rPr lang="fr-BE" baseline="0" dirty="0" err="1" smtClean="0"/>
              <a:t>investeren</a:t>
            </a:r>
            <a:r>
              <a:rPr lang="fr-BE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169C-614A-4083-9437-D58AFE6CEDC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6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/>
            <a:fld id="{81D60167-4931-47E6-BA6A-407CBD079E47}" type="slidenum">
              <a:rPr sz="700" dirty="0" smtClean="0">
                <a:solidFill>
                  <a:srgbClr val="75787A"/>
                </a:solidFill>
                <a:latin typeface="Arial"/>
                <a:cs typeface="Arial"/>
              </a:rPr>
              <a:pPr marL="25400"/>
              <a:t>‹#›</a:t>
            </a:fld>
            <a:endParaRPr sz="7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354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/>
            <a:fld id="{81D60167-4931-47E6-BA6A-407CBD079E47}" type="slidenum">
              <a:rPr sz="700" dirty="0" smtClean="0">
                <a:solidFill>
                  <a:srgbClr val="75787A"/>
                </a:solidFill>
                <a:latin typeface="Arial"/>
                <a:cs typeface="Arial"/>
              </a:rPr>
              <a:pPr marL="25400"/>
              <a:t>‹#›</a:t>
            </a:fld>
            <a:endParaRPr sz="7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136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/>
            <a:fld id="{81D60167-4931-47E6-BA6A-407CBD079E47}" type="slidenum">
              <a:rPr sz="700" dirty="0" smtClean="0">
                <a:solidFill>
                  <a:srgbClr val="75787A"/>
                </a:solidFill>
                <a:latin typeface="Arial"/>
                <a:cs typeface="Arial"/>
              </a:rPr>
              <a:pPr marL="25400"/>
              <a:t>‹#›</a:t>
            </a:fld>
            <a:endParaRPr sz="7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346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/>
            <a:fld id="{81D60167-4931-47E6-BA6A-407CBD079E47}" type="slidenum">
              <a:rPr sz="700" dirty="0" smtClean="0">
                <a:solidFill>
                  <a:srgbClr val="75787A"/>
                </a:solidFill>
                <a:latin typeface="Arial"/>
                <a:cs typeface="Arial"/>
              </a:rPr>
              <a:pPr marL="25400"/>
              <a:t>‹#›</a:t>
            </a:fld>
            <a:endParaRPr sz="7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648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/>
            <a:fld id="{81D60167-4931-47E6-BA6A-407CBD079E47}" type="slidenum">
              <a:rPr sz="700" dirty="0" smtClean="0">
                <a:solidFill>
                  <a:srgbClr val="75787A"/>
                </a:solidFill>
                <a:latin typeface="Arial"/>
                <a:cs typeface="Arial"/>
              </a:rPr>
              <a:pPr marL="25400"/>
              <a:t>‹#›</a:t>
            </a:fld>
            <a:endParaRPr sz="7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65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2290890"/>
            <a:ext cx="7729400" cy="4642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7299" y="2051958"/>
            <a:ext cx="7729400" cy="184073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8/8/2018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4600" y="6444478"/>
            <a:ext cx="100228" cy="118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 defTabSz="457200"/>
            <a:fld id="{81D60167-4931-47E6-BA6A-407CBD079E47}" type="slidenum">
              <a:rPr sz="700" dirty="0" smtClean="0">
                <a:solidFill>
                  <a:srgbClr val="75787A"/>
                </a:solidFill>
                <a:latin typeface="Arial"/>
                <a:cs typeface="Arial"/>
              </a:rPr>
              <a:pPr marL="25400" defTabSz="457200"/>
              <a:t>‹#›</a:t>
            </a:fld>
            <a:endParaRPr sz="7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732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07301" y="5478808"/>
            <a:ext cx="2233295" cy="163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defTabSz="457200"/>
            <a:r>
              <a:rPr lang="fr-BE" sz="1000" spc="10" dirty="0" smtClean="0">
                <a:solidFill>
                  <a:srgbClr val="FFFFFF"/>
                </a:solidFill>
                <a:latin typeface="Arial"/>
                <a:cs typeface="Arial"/>
              </a:rPr>
              <a:t>Le 29/09/2015 </a:t>
            </a:r>
          </a:p>
          <a:p>
            <a:pPr marL="12700" defTabSz="457200"/>
            <a:r>
              <a:rPr lang="fr-BE" sz="1000" spc="10" dirty="0" smtClean="0">
                <a:solidFill>
                  <a:srgbClr val="FFFFFF"/>
                </a:solidFill>
                <a:latin typeface="Arial"/>
                <a:cs typeface="Arial"/>
              </a:rPr>
              <a:t> Emmanuelle Vinois </a:t>
            </a:r>
          </a:p>
          <a:p>
            <a:pPr marL="12700" defTabSz="457200"/>
            <a:r>
              <a:rPr lang="fr-BE" sz="1000" spc="10" dirty="0" smtClean="0">
                <a:solidFill>
                  <a:srgbClr val="FFFFFF"/>
                </a:solidFill>
                <a:latin typeface="Arial"/>
                <a:cs typeface="Arial"/>
              </a:rPr>
              <a:t>Juriste chez Caritas International</a:t>
            </a:r>
            <a:endParaRPr sz="1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0002" y="6280982"/>
            <a:ext cx="7703997" cy="0"/>
          </a:xfrm>
          <a:custGeom>
            <a:avLst/>
            <a:gdLst/>
            <a:ahLst/>
            <a:cxnLst/>
            <a:rect l="l" t="t" r="r" b="b"/>
            <a:pathLst>
              <a:path w="7703997">
                <a:moveTo>
                  <a:pt x="0" y="0"/>
                </a:moveTo>
                <a:lnTo>
                  <a:pt x="7703997" y="0"/>
                </a:lnTo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457200"/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0" y="2281848"/>
            <a:ext cx="3328572" cy="132225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defTabSz="457200"/>
            <a:r>
              <a:rPr lang="fr-BE" sz="1400" b="1" spc="-25" dirty="0" smtClean="0">
                <a:solidFill>
                  <a:srgbClr val="FFFFFF"/>
                </a:solidFill>
                <a:latin typeface="Arial"/>
                <a:cs typeface="Arial"/>
              </a:rPr>
              <a:t>Formation Mallette Pédagogique Campagne Justice migratoire du CNCD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>
              <a:lnSpc>
                <a:spcPts val="1600"/>
              </a:lnSpc>
            </a:pPr>
            <a:r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t>—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12700" defTabSz="457200">
              <a:spcBef>
                <a:spcPts val="270"/>
              </a:spcBef>
            </a:pPr>
            <a:r>
              <a:rPr lang="fr-BE" sz="4000" b="1" spc="-75" dirty="0" smtClean="0">
                <a:solidFill>
                  <a:srgbClr val="FFFFFF"/>
                </a:solidFill>
                <a:latin typeface="Arial"/>
                <a:cs typeface="Arial"/>
              </a:rPr>
              <a:t>La question de la migration en Belgique</a:t>
            </a:r>
          </a:p>
          <a:p>
            <a:pPr marL="12700" marR="12700" algn="r" defTabSz="457200">
              <a:spcBef>
                <a:spcPts val="270"/>
              </a:spcBef>
            </a:pPr>
            <a:endParaRPr lang="fr-BE" sz="14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12700" algn="r" defTabSz="457200">
              <a:spcBef>
                <a:spcPts val="270"/>
              </a:spcBef>
            </a:pPr>
            <a:r>
              <a:rPr lang="fr-BE" sz="1400" dirty="0" smtClean="0">
                <a:solidFill>
                  <a:prstClr val="white"/>
                </a:solidFill>
                <a:latin typeface="Arial"/>
                <a:cs typeface="Arial"/>
              </a:rPr>
              <a:t>Christine Vaillant, Juriste</a:t>
            </a:r>
            <a:endParaRPr sz="14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8338" y="327107"/>
            <a:ext cx="1800401" cy="557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457200"/>
            <a:endParaRPr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836" y="1580930"/>
            <a:ext cx="9067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defTabSz="457200"/>
            <a:endParaRPr lang="fr-BE" b="1" spc="-2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 smtClean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689" y="429264"/>
            <a:ext cx="1627187" cy="45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BE" dirty="0" smtClean="0"/>
              <a:t/>
            </a:r>
            <a:br>
              <a:rPr lang="fr-BE" dirty="0" smtClean="0"/>
            </a:br>
            <a:r>
              <a:rPr lang="fr-BE" sz="4000" b="1" dirty="0" err="1" smtClean="0">
                <a:latin typeface="Cambria" panose="02040503050406030204" pitchFamily="18" charset="0"/>
              </a:rPr>
              <a:t>Rol</a:t>
            </a:r>
            <a:r>
              <a:rPr lang="fr-BE" sz="4000" b="1" dirty="0" smtClean="0">
                <a:latin typeface="Cambria" panose="02040503050406030204" pitchFamily="18" charset="0"/>
              </a:rPr>
              <a:t> </a:t>
            </a:r>
            <a:r>
              <a:rPr lang="fr-BE" sz="4000" b="1" dirty="0" err="1" smtClean="0">
                <a:latin typeface="Cambria" panose="02040503050406030204" pitchFamily="18" charset="0"/>
              </a:rPr>
              <a:t>interculturele</a:t>
            </a:r>
            <a:r>
              <a:rPr lang="fr-BE" sz="4000" b="1" dirty="0" smtClean="0">
                <a:latin typeface="Cambria" panose="02040503050406030204" pitchFamily="18" charset="0"/>
              </a:rPr>
              <a:t> </a:t>
            </a:r>
            <a:r>
              <a:rPr lang="fr-BE" sz="4000" b="1" dirty="0" err="1" smtClean="0">
                <a:latin typeface="Cambria" panose="02040503050406030204" pitchFamily="18" charset="0"/>
              </a:rPr>
              <a:t>medewerker</a:t>
            </a:r>
            <a:r>
              <a:rPr lang="fr-BE" sz="4000" b="1" dirty="0" smtClean="0">
                <a:latin typeface="Cambria" panose="02040503050406030204" pitchFamily="18" charset="0"/>
              </a:rPr>
              <a:t> </a:t>
            </a:r>
            <a:r>
              <a:rPr lang="fr-BE" sz="4000" b="1" dirty="0" err="1" smtClean="0">
                <a:latin typeface="Cambria" panose="02040503050406030204" pitchFamily="18" charset="0"/>
              </a:rPr>
              <a:t>bij</a:t>
            </a:r>
            <a:r>
              <a:rPr lang="fr-BE" sz="4000" b="1" dirty="0" smtClean="0">
                <a:latin typeface="Cambria" panose="02040503050406030204" pitchFamily="18" charset="0"/>
              </a:rPr>
              <a:t> </a:t>
            </a:r>
            <a:r>
              <a:rPr lang="fr-BE" sz="4000" b="1" dirty="0" err="1" smtClean="0">
                <a:latin typeface="Cambria" panose="02040503050406030204" pitchFamily="18" charset="0"/>
              </a:rPr>
              <a:t>begeleiding</a:t>
            </a:r>
            <a:r>
              <a:rPr lang="fr-BE" sz="4000" b="1" dirty="0" smtClean="0">
                <a:latin typeface="Cambria" panose="02040503050406030204" pitchFamily="18" charset="0"/>
              </a:rPr>
              <a:t> van </a:t>
            </a:r>
            <a:r>
              <a:rPr lang="fr-BE" sz="4000" b="1" dirty="0" err="1" smtClean="0">
                <a:latin typeface="Cambria" panose="02040503050406030204" pitchFamily="18" charset="0"/>
              </a:rPr>
              <a:t>vluchtelingen</a:t>
            </a:r>
            <a:r>
              <a:rPr lang="fr-BE" sz="4000" b="1" dirty="0" smtClean="0">
                <a:latin typeface="Cambria" panose="02040503050406030204" pitchFamily="18" charset="0"/>
              </a:rPr>
              <a:t> 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1830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731838"/>
            <a:ext cx="9144000" cy="2849562"/>
          </a:xfrm>
        </p:spPr>
        <p:txBody>
          <a:bodyPr/>
          <a:lstStyle/>
          <a:p>
            <a:pPr algn="ctr"/>
            <a:r>
              <a:rPr lang="fr-BE" sz="4000" dirty="0" smtClean="0"/>
              <a:t>     </a:t>
            </a:r>
          </a:p>
          <a:p>
            <a:pPr algn="ctr"/>
            <a:r>
              <a:rPr lang="fr-BE" sz="2800" b="1" dirty="0" smtClean="0">
                <a:latin typeface="Cambria" panose="02040503050406030204" pitchFamily="18" charset="0"/>
              </a:rPr>
              <a:t>Le profil du médiateur interculturel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fr-BE" dirty="0" smtClean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57" y="2133599"/>
            <a:ext cx="5943600" cy="4417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59568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07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3916362"/>
          </a:xfrm>
        </p:spPr>
        <p:txBody>
          <a:bodyPr>
            <a:normAutofit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nl-BE" sz="2800" b="1" dirty="0" smtClean="0">
                <a:latin typeface="Cambria" panose="02040503050406030204" pitchFamily="18" charset="0"/>
              </a:rPr>
              <a:t>Profiel interculturele medewerker</a:t>
            </a:r>
          </a:p>
          <a:p>
            <a:endParaRPr lang="nl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BE" dirty="0" smtClean="0">
                <a:latin typeface="Cambria" panose="02040503050406030204" pitchFamily="18" charset="0"/>
              </a:rPr>
              <a:t>Taal en culturele achtergrond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BE" dirty="0" smtClean="0">
                <a:latin typeface="Cambria" panose="02040503050406030204" pitchFamily="18" charset="0"/>
              </a:rPr>
              <a:t>Inzicht hebben in de achtergrond van de vluchteling, en begrijpen van de verwachtingen en de cultuur van het gastland</a:t>
            </a:r>
            <a:endParaRPr lang="nl-BE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BE" dirty="0" smtClean="0">
                <a:latin typeface="Cambria" panose="02040503050406030204" pitchFamily="18" charset="0"/>
              </a:rPr>
              <a:t>Ervaringsdeskundige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BE" dirty="0" smtClean="0">
                <a:latin typeface="Cambria" panose="02040503050406030204" pitchFamily="18" charset="0"/>
              </a:rPr>
              <a:t>Brugfiguur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BE" dirty="0" smtClean="0"/>
          </a:p>
          <a:p>
            <a:pPr algn="r">
              <a:buFont typeface="Wingdings" panose="05000000000000000000" pitchFamily="2" charset="2"/>
              <a:buChar char="Ø"/>
            </a:pPr>
            <a:r>
              <a:rPr lang="nl-BE" b="1" i="1" dirty="0" smtClean="0"/>
              <a:t>Migratie-achtergrond:  inzicht hebben in de realiteit van de vluchteling, mede bepaald door de taal, sociale klasse en opleidingsniveau </a:t>
            </a:r>
          </a:p>
          <a:p>
            <a:pPr marL="45720" indent="0">
              <a:buNone/>
            </a:pPr>
            <a:endParaRPr lang="nl-BE" dirty="0" smtClean="0"/>
          </a:p>
          <a:p>
            <a:pPr marL="45720" indent="0">
              <a:buNone/>
            </a:pPr>
            <a:endParaRPr lang="nl-BE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62200" y="4343400"/>
            <a:ext cx="6511925" cy="1143000"/>
          </a:xfrm>
        </p:spPr>
        <p:txBody>
          <a:bodyPr/>
          <a:lstStyle/>
          <a:p>
            <a:pPr marL="0" indent="0" algn="r">
              <a:buNone/>
            </a:pPr>
            <a:r>
              <a:rPr lang="fr-BE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fr-BE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nl-BE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Inzicht hebben in migratie en integratie</a:t>
            </a:r>
            <a:r>
              <a:rPr lang="fr-BE" dirty="0"/>
              <a:t/>
            </a:r>
            <a:br>
              <a:rPr lang="fr-BE" dirty="0"/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4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7818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5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3916362"/>
          </a:xfrm>
        </p:spPr>
        <p:txBody>
          <a:bodyPr>
            <a:normAutofit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fr-BE" sz="2800" b="1" dirty="0" smtClean="0">
                <a:latin typeface="Cambria" panose="02040503050406030204" pitchFamily="18" charset="0"/>
              </a:rPr>
              <a:t>Le profil du médiateur interculturel</a:t>
            </a:r>
            <a:endParaRPr lang="fr-BE" sz="2800" b="1" dirty="0">
              <a:latin typeface="Cambria" panose="02040503050406030204" pitchFamily="18" charset="0"/>
            </a:endParaRPr>
          </a:p>
          <a:p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dirty="0" smtClean="0">
                <a:latin typeface="Cambria" panose="02040503050406030204" pitchFamily="18" charset="0"/>
              </a:rPr>
              <a:t>Langue et la culture </a:t>
            </a:r>
            <a:endParaRPr lang="fr-BE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dirty="0" smtClean="0">
                <a:latin typeface="Cambria" panose="02040503050406030204" pitchFamily="18" charset="0"/>
              </a:rPr>
              <a:t>Comprendre le contexte du réfugié et comprendre les attentes et la culture du </a:t>
            </a:r>
            <a:r>
              <a:rPr lang="fr-BE" dirty="0" smtClean="0">
                <a:solidFill>
                  <a:schemeClr val="tx1"/>
                </a:solidFill>
                <a:latin typeface="Cambria" panose="02040503050406030204" pitchFamily="18" charset="0"/>
              </a:rPr>
              <a:t>pays d’accueil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dirty="0" smtClean="0">
                <a:latin typeface="Cambria" panose="02040503050406030204" pitchFamily="18" charset="0"/>
              </a:rPr>
              <a:t>Expert de vie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dirty="0" smtClean="0">
                <a:latin typeface="Cambria" panose="02040503050406030204" pitchFamily="18" charset="0"/>
              </a:rPr>
              <a:t>Capacités de médiation: servir de pont</a:t>
            </a:r>
            <a:endParaRPr lang="fr-BE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dirty="0"/>
          </a:p>
          <a:p>
            <a:pPr algn="r">
              <a:buFont typeface="Wingdings" panose="05000000000000000000" pitchFamily="2" charset="2"/>
              <a:buChar char="Ø"/>
            </a:pPr>
            <a:r>
              <a:rPr lang="en-US" b="1" i="1" dirty="0" smtClean="0"/>
              <a:t>‘background’ </a:t>
            </a:r>
            <a:r>
              <a:rPr lang="en-US" b="1" i="1" dirty="0" err="1" smtClean="0"/>
              <a:t>dans</a:t>
            </a:r>
            <a:r>
              <a:rPr lang="en-US" b="1" i="1" dirty="0" smtClean="0"/>
              <a:t> la migration:  </a:t>
            </a:r>
            <a:r>
              <a:rPr lang="fr-BE" b="1" i="1" dirty="0" smtClean="0"/>
              <a:t>familier avec la réalité du réfugié, entre autres déterminée par la langue, la classe sociale et l'éducation</a:t>
            </a:r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62200" y="4343400"/>
            <a:ext cx="6511925" cy="1143000"/>
          </a:xfrm>
        </p:spPr>
        <p:txBody>
          <a:bodyPr/>
          <a:lstStyle/>
          <a:p>
            <a:pPr marL="0" indent="0" algn="r">
              <a:buNone/>
            </a:pPr>
            <a:r>
              <a:rPr lang="fr-BE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fr-BE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fr-BE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Comprendre la migration et l'intégration</a:t>
            </a:r>
            <a:r>
              <a:rPr lang="fr-BE" dirty="0"/>
              <a:t/>
            </a:r>
            <a:br>
              <a:rPr lang="fr-BE" dirty="0"/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4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7818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0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3459162"/>
          </a:xfrm>
        </p:spPr>
        <p:txBody>
          <a:bodyPr>
            <a:normAutofit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nl-BE" sz="2800" b="1" dirty="0" smtClean="0">
                <a:latin typeface="Cambria" panose="02040503050406030204" pitchFamily="18" charset="0"/>
              </a:rPr>
              <a:t>Profiel interculturele medewerker </a:t>
            </a:r>
          </a:p>
          <a:p>
            <a:endParaRPr lang="nl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BE" sz="2000" dirty="0" smtClean="0">
                <a:latin typeface="Cambria" panose="02040503050406030204" pitchFamily="18" charset="0"/>
              </a:rPr>
              <a:t>Moedertaal en waarden, culturele achtergrond van de vluchteling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BE" sz="2000" dirty="0" smtClean="0">
                <a:latin typeface="Cambria" panose="02040503050406030204" pitchFamily="18" charset="0"/>
              </a:rPr>
              <a:t>Taal (!) en normen van het gastland </a:t>
            </a:r>
          </a:p>
          <a:p>
            <a:endParaRPr lang="nl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BE" sz="2000" dirty="0" smtClean="0">
                <a:latin typeface="Cambria" panose="02040503050406030204" pitchFamily="18" charset="0"/>
              </a:rPr>
              <a:t>Basiskennis van de lokale administratie en wetgeving </a:t>
            </a:r>
          </a:p>
          <a:p>
            <a:endParaRPr lang="fr-BE" dirty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76400" y="4343400"/>
            <a:ext cx="6511925" cy="1143000"/>
          </a:xfrm>
        </p:spPr>
        <p:txBody>
          <a:bodyPr/>
          <a:lstStyle/>
          <a:p>
            <a:pPr marL="0" indent="0" algn="r">
              <a:buNone/>
            </a:pPr>
            <a:r>
              <a:rPr lang="fr-BE" sz="2800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Kennis</a:t>
            </a:r>
            <a:r>
              <a:rPr lang="fr-BE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fr-BE" dirty="0"/>
              <a:t/>
            </a:r>
            <a:br>
              <a:rPr lang="fr-BE" dirty="0"/>
            </a:b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0537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01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3459162"/>
          </a:xfrm>
        </p:spPr>
        <p:txBody>
          <a:bodyPr>
            <a:normAutofit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fr-BE" sz="2800" b="1" dirty="0" smtClean="0">
                <a:latin typeface="Cambria" panose="02040503050406030204" pitchFamily="18" charset="0"/>
              </a:rPr>
              <a:t>Profil du médiateur interculturel</a:t>
            </a:r>
          </a:p>
          <a:p>
            <a:pPr algn="ctr"/>
            <a:r>
              <a:rPr lang="fr-BE" sz="2800" b="1" dirty="0" smtClean="0">
                <a:latin typeface="Cambria" panose="02040503050406030204" pitchFamily="18" charset="0"/>
              </a:rPr>
              <a:t> </a:t>
            </a:r>
            <a:endParaRPr lang="fr-BE" sz="2800" b="1" dirty="0">
              <a:latin typeface="Cambria" panose="02040503050406030204" pitchFamily="18" charset="0"/>
            </a:endParaRPr>
          </a:p>
          <a:p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Langues maternelles et valeurs liées à la culture du réfugié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Langue(s) (!)  et normes du pays d'accueil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Connaissance de base de la législation et de l'administration locale</a:t>
            </a:r>
            <a:endParaRPr lang="fr-BE" dirty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76400" y="4343400"/>
            <a:ext cx="6511925" cy="1143000"/>
          </a:xfrm>
        </p:spPr>
        <p:txBody>
          <a:bodyPr/>
          <a:lstStyle/>
          <a:p>
            <a:pPr marL="0" indent="0" algn="r">
              <a:buNone/>
            </a:pPr>
            <a:r>
              <a:rPr lang="fr-BE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Savoir </a:t>
            </a:r>
            <a:r>
              <a:rPr lang="fr-BE" dirty="0"/>
              <a:t/>
            </a:r>
            <a:br>
              <a:rPr lang="fr-BE" dirty="0"/>
            </a:b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0537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94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3459162"/>
          </a:xfrm>
        </p:spPr>
        <p:txBody>
          <a:bodyPr>
            <a:normAutofit lnSpcReduction="10000"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nl-BE" sz="2800" b="1" dirty="0" smtClean="0">
                <a:latin typeface="Cambria" panose="02040503050406030204" pitchFamily="18" charset="0"/>
              </a:rPr>
              <a:t>Profiel interculturele medewerker </a:t>
            </a:r>
          </a:p>
          <a:p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Balans tussen afstand en nabijheid </a:t>
            </a:r>
          </a:p>
          <a:p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Neutraal en respectvol, geen opgedrongen normen of waarden </a:t>
            </a:r>
          </a:p>
          <a:p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Beroepsgeheim en vertrouwelijkheid </a:t>
            </a:r>
          </a:p>
          <a:p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Communicatieve en sociale vaardigheden </a:t>
            </a:r>
          </a:p>
          <a:p>
            <a:endParaRPr lang="fr-BE" dirty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76400" y="4343400"/>
            <a:ext cx="6511925" cy="1143000"/>
          </a:xfrm>
        </p:spPr>
        <p:txBody>
          <a:bodyPr/>
          <a:lstStyle/>
          <a:p>
            <a:pPr marL="0" indent="0" algn="r">
              <a:buNone/>
            </a:pPr>
            <a:r>
              <a:rPr lang="fr-BE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Attitude </a:t>
            </a:r>
            <a:r>
              <a:rPr lang="fr-BE" dirty="0"/>
              <a:t/>
            </a:r>
            <a:br>
              <a:rPr lang="fr-BE" dirty="0"/>
            </a:b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0537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00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3459162"/>
          </a:xfrm>
        </p:spPr>
        <p:txBody>
          <a:bodyPr>
            <a:normAutofit lnSpcReduction="10000"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fr-BE" sz="2800" b="1" dirty="0" smtClean="0">
                <a:latin typeface="Cambria" panose="02040503050406030204" pitchFamily="18" charset="0"/>
              </a:rPr>
              <a:t>Profil du médiateur interculturel</a:t>
            </a:r>
          </a:p>
          <a:p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Équilibre entre distance et proximité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Respect et neutralité: aucune attitude intrusive ou de valeur imposée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Secret professionnel et confidentialité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Compétences communicatives et sociales</a:t>
            </a:r>
            <a:endParaRPr lang="fr-BE" dirty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76400" y="4343400"/>
            <a:ext cx="6511925" cy="1143000"/>
          </a:xfrm>
        </p:spPr>
        <p:txBody>
          <a:bodyPr/>
          <a:lstStyle/>
          <a:p>
            <a:pPr marL="0" indent="0" algn="r">
              <a:buNone/>
            </a:pPr>
            <a:r>
              <a:rPr lang="fr-BE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Attitude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0537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406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4754562"/>
          </a:xfrm>
        </p:spPr>
        <p:txBody>
          <a:bodyPr>
            <a:normAutofit fontScale="92500" lnSpcReduction="10000"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fr-BE" sz="2800" b="1" dirty="0" smtClean="0">
                <a:latin typeface="Cambria" panose="02040503050406030204" pitchFamily="18" charset="0"/>
              </a:rPr>
              <a:t>Duo met </a:t>
            </a:r>
            <a:r>
              <a:rPr lang="fr-BE" sz="2800" b="1" dirty="0" err="1" smtClean="0">
                <a:latin typeface="Cambria" panose="02040503050406030204" pitchFamily="18" charset="0"/>
              </a:rPr>
              <a:t>een</a:t>
            </a:r>
            <a:r>
              <a:rPr lang="fr-BE" sz="2800" b="1" dirty="0" smtClean="0">
                <a:latin typeface="Cambria" panose="02040503050406030204" pitchFamily="18" charset="0"/>
              </a:rPr>
              <a:t> coach </a:t>
            </a:r>
            <a:endParaRPr lang="fr-BE" sz="2800" b="1" dirty="0">
              <a:latin typeface="Cambria" panose="02040503050406030204" pitchFamily="18" charset="0"/>
            </a:endParaRPr>
          </a:p>
          <a:p>
            <a:endParaRPr lang="fr-BE" dirty="0" smtClean="0"/>
          </a:p>
          <a:p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Functieomschrijving: geleidelijke definitie en verfijning van de functieomschrijving in functie van de noden en de basisvaardigheden, competenties en motivatie van de medewerker </a:t>
            </a:r>
          </a:p>
          <a:p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Feedback, ondersteuning: ervaringsgericht leren in een gecoachte/ondersteunende omgeving</a:t>
            </a:r>
          </a:p>
          <a:p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Tandem met een sociaal werker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Afbakenen van de verantwoordelijkheden: geen finale beslissingen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Evaluatie/intervisie </a:t>
            </a:r>
          </a:p>
          <a:p>
            <a:endParaRPr lang="fr-BE" dirty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38400" y="5486400"/>
            <a:ext cx="6511925" cy="1143000"/>
          </a:xfrm>
        </p:spPr>
        <p:txBody>
          <a:bodyPr/>
          <a:lstStyle/>
          <a:p>
            <a:pPr marL="0" indent="0" algn="r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0537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90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4754562"/>
          </a:xfrm>
        </p:spPr>
        <p:txBody>
          <a:bodyPr>
            <a:normAutofit lnSpcReduction="10000"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fr-BE" sz="2800" b="1" dirty="0" smtClean="0">
                <a:latin typeface="Cambria" panose="02040503050406030204" pitchFamily="18" charset="0"/>
              </a:rPr>
              <a:t>En duo avec un coach </a:t>
            </a:r>
            <a:endParaRPr lang="fr-BE" sz="2800" b="1" dirty="0">
              <a:latin typeface="Cambria" panose="02040503050406030204" pitchFamily="18" charset="0"/>
            </a:endParaRPr>
          </a:p>
          <a:p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Descriptif de fonction: défini et affiné progressivement en fonction des besoins et des compétences de base, les qualités et la motivation du médiateur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Feedback et support: l’apprentissage par l’expérience dans un environnement coaché / de soutien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Tandem avec un assistant social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Définir les responsabilités: pas de décisions définitives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Evaluation / intervision</a:t>
            </a:r>
          </a:p>
          <a:p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dirty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38400" y="5486400"/>
            <a:ext cx="6511925" cy="1143000"/>
          </a:xfrm>
        </p:spPr>
        <p:txBody>
          <a:bodyPr/>
          <a:lstStyle/>
          <a:p>
            <a:pPr marL="0" indent="0" algn="r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0537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49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4754562"/>
          </a:xfrm>
        </p:spPr>
        <p:txBody>
          <a:bodyPr>
            <a:normAutofit fontScale="92500" lnSpcReduction="10000"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fr-BE" sz="2800" b="1" dirty="0" smtClean="0">
                <a:latin typeface="Cambria" panose="02040503050406030204" pitchFamily="18" charset="0"/>
              </a:rPr>
              <a:t>Training &amp; coaching</a:t>
            </a:r>
            <a:endParaRPr lang="fr-BE" sz="2800" b="1" dirty="0">
              <a:latin typeface="Cambria" panose="02040503050406030204" pitchFamily="18" charset="0"/>
            </a:endParaRPr>
          </a:p>
          <a:p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Algemeen kader en plaats van de interculturele medewerker binnen de organisatie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>
                <a:latin typeface="Cambria" panose="02040503050406030204" pitchFamily="18" charset="0"/>
              </a:rPr>
              <a:t>G</a:t>
            </a:r>
            <a:r>
              <a:rPr lang="nl-NL" sz="2000" dirty="0" smtClean="0">
                <a:latin typeface="Cambria" panose="02040503050406030204" pitchFamily="18" charset="0"/>
              </a:rPr>
              <a:t>edetailleerde </a:t>
            </a:r>
            <a:r>
              <a:rPr lang="nl-NL" sz="2000" dirty="0" err="1" smtClean="0">
                <a:latin typeface="Cambria" panose="02040503050406030204" pitchFamily="18" charset="0"/>
              </a:rPr>
              <a:t>jobomschrijving</a:t>
            </a:r>
            <a:r>
              <a:rPr lang="nl-NL" sz="2000" dirty="0" smtClean="0">
                <a:latin typeface="Cambria" panose="02040503050406030204" pitchFamily="18" charset="0"/>
              </a:rPr>
              <a:t>, vaardigheden, kennis en houding / gemeenschappelijke deontologische code en formele en informele functioneringsgesprekken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(Interculturele) </a:t>
            </a:r>
            <a:r>
              <a:rPr lang="nl-NL" sz="2000" dirty="0">
                <a:latin typeface="Cambria" panose="02040503050406030204" pitchFamily="18" charset="0"/>
              </a:rPr>
              <a:t>c</a:t>
            </a:r>
            <a:r>
              <a:rPr lang="nl-NL" sz="2000" dirty="0" smtClean="0">
                <a:latin typeface="Cambria" panose="02040503050406030204" pitchFamily="18" charset="0"/>
              </a:rPr>
              <a:t>ommunicatietechnieken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Vertrouwelijkheid en beroepsgeheim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Afstand en nabijheid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Preventie stress en burn-out </a:t>
            </a:r>
          </a:p>
          <a:p>
            <a:endParaRPr lang="fr-BE" dirty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0537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3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07301" y="5478808"/>
            <a:ext cx="2233295" cy="163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defTabSz="457200"/>
            <a:r>
              <a:rPr lang="fr-BE" sz="1000" spc="10" dirty="0" smtClean="0">
                <a:solidFill>
                  <a:srgbClr val="FFFFFF"/>
                </a:solidFill>
                <a:latin typeface="Arial"/>
                <a:cs typeface="Arial"/>
              </a:rPr>
              <a:t>Le 29/09/2015 </a:t>
            </a:r>
          </a:p>
          <a:p>
            <a:pPr marL="12700" defTabSz="457200"/>
            <a:r>
              <a:rPr lang="fr-BE" sz="1000" spc="10" dirty="0" smtClean="0">
                <a:solidFill>
                  <a:srgbClr val="FFFFFF"/>
                </a:solidFill>
                <a:latin typeface="Arial"/>
                <a:cs typeface="Arial"/>
              </a:rPr>
              <a:t> Emmanuelle Vinois </a:t>
            </a:r>
          </a:p>
          <a:p>
            <a:pPr marL="12700" defTabSz="457200"/>
            <a:r>
              <a:rPr lang="fr-BE" sz="1000" spc="10" dirty="0" smtClean="0">
                <a:solidFill>
                  <a:srgbClr val="FFFFFF"/>
                </a:solidFill>
                <a:latin typeface="Arial"/>
                <a:cs typeface="Arial"/>
              </a:rPr>
              <a:t>Juriste chez Caritas International</a:t>
            </a:r>
            <a:endParaRPr sz="1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0002" y="6280982"/>
            <a:ext cx="7703997" cy="0"/>
          </a:xfrm>
          <a:custGeom>
            <a:avLst/>
            <a:gdLst/>
            <a:ahLst/>
            <a:cxnLst/>
            <a:rect l="l" t="t" r="r" b="b"/>
            <a:pathLst>
              <a:path w="7703997">
                <a:moveTo>
                  <a:pt x="0" y="0"/>
                </a:moveTo>
                <a:lnTo>
                  <a:pt x="7703997" y="0"/>
                </a:lnTo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457200"/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0" y="2281848"/>
            <a:ext cx="3328572" cy="132225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defTabSz="457200"/>
            <a:r>
              <a:rPr lang="fr-BE" sz="1400" b="1" spc="-25" dirty="0" smtClean="0">
                <a:solidFill>
                  <a:srgbClr val="FFFFFF"/>
                </a:solidFill>
                <a:latin typeface="Arial"/>
                <a:cs typeface="Arial"/>
              </a:rPr>
              <a:t>Formation Mallette Pédagogique Campagne Justice migratoire du CNCD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>
              <a:lnSpc>
                <a:spcPts val="1600"/>
              </a:lnSpc>
            </a:pPr>
            <a:r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t>—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12700" defTabSz="457200">
              <a:spcBef>
                <a:spcPts val="270"/>
              </a:spcBef>
            </a:pPr>
            <a:r>
              <a:rPr lang="fr-BE" sz="4000" b="1" spc="-75" dirty="0" smtClean="0">
                <a:solidFill>
                  <a:srgbClr val="FFFFFF"/>
                </a:solidFill>
                <a:latin typeface="Arial"/>
                <a:cs typeface="Arial"/>
              </a:rPr>
              <a:t>La question de la migration en Belgique</a:t>
            </a:r>
          </a:p>
          <a:p>
            <a:pPr marL="12700" marR="12700" algn="r" defTabSz="457200">
              <a:spcBef>
                <a:spcPts val="270"/>
              </a:spcBef>
            </a:pPr>
            <a:endParaRPr lang="fr-BE" sz="14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12700" algn="r" defTabSz="457200">
              <a:spcBef>
                <a:spcPts val="270"/>
              </a:spcBef>
            </a:pPr>
            <a:r>
              <a:rPr lang="fr-BE" sz="1400" dirty="0" smtClean="0">
                <a:solidFill>
                  <a:prstClr val="white"/>
                </a:solidFill>
                <a:latin typeface="Arial"/>
                <a:cs typeface="Arial"/>
              </a:rPr>
              <a:t>Christine Vaillant, Juriste</a:t>
            </a:r>
            <a:endParaRPr sz="14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8338" y="327107"/>
            <a:ext cx="1800401" cy="557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457200"/>
            <a:endParaRPr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836" y="1580930"/>
            <a:ext cx="9067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defTabSz="457200"/>
            <a:endParaRPr lang="fr-BE" b="1" spc="-2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 smtClean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689" y="429264"/>
            <a:ext cx="1627187" cy="45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BE" dirty="0" smtClean="0"/>
              <a:t/>
            </a:r>
            <a:br>
              <a:rPr lang="fr-BE" dirty="0" smtClean="0"/>
            </a:br>
            <a:r>
              <a:rPr lang="fr-BE" sz="4000" b="1" dirty="0" smtClean="0">
                <a:latin typeface="Cambria" panose="02040503050406030204" pitchFamily="18" charset="0"/>
              </a:rPr>
              <a:t>Le rôle du médiateur interculturel dans l'accompagnement des réfugiés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6938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4754562"/>
          </a:xfrm>
        </p:spPr>
        <p:txBody>
          <a:bodyPr>
            <a:normAutofit lnSpcReduction="10000"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fr-BE" sz="2800" b="1" dirty="0" smtClean="0">
                <a:latin typeface="Cambria" panose="02040503050406030204" pitchFamily="18" charset="0"/>
              </a:rPr>
              <a:t>Training &amp; coaching</a:t>
            </a:r>
            <a:endParaRPr lang="fr-BE" sz="2800" b="1" dirty="0">
              <a:latin typeface="Cambria" panose="02040503050406030204" pitchFamily="18" charset="0"/>
            </a:endParaRPr>
          </a:p>
          <a:p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Cadre général et place du médiateur interculturel au sein de l'organisation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Descriptif de fonction détaillé: compétences, connaissances et attitudes et entretiens formels et informels de fonctionnement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Techniques de communication (interculturelle)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Confidentialité et secret professionnel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Distance et proximité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Prévention du stress et du burnout</a:t>
            </a:r>
            <a:endParaRPr lang="fr-BE" dirty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0537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94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4754562"/>
          </a:xfrm>
        </p:spPr>
        <p:txBody>
          <a:bodyPr>
            <a:normAutofit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fr-BE" sz="2800" b="1" dirty="0" smtClean="0">
                <a:latin typeface="Cambria" panose="02040503050406030204" pitchFamily="18" charset="0"/>
              </a:rPr>
              <a:t>Training</a:t>
            </a:r>
            <a:endParaRPr lang="fr-BE" sz="2800" b="1" dirty="0">
              <a:latin typeface="Cambria" panose="02040503050406030204" pitchFamily="18" charset="0"/>
            </a:endParaRPr>
          </a:p>
          <a:p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Hoe grenzen stellen?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Interculturele en integratiethema’s: betekenis/aandacht geven aan verschillende perspectieven en concepten </a:t>
            </a:r>
          </a:p>
          <a:p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Gender, religie, politiek </a:t>
            </a:r>
          </a:p>
          <a:p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Deontologie </a:t>
            </a:r>
          </a:p>
          <a:p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err="1" smtClean="0">
                <a:latin typeface="Cambria" panose="02040503050406030204" pitchFamily="18" charset="0"/>
              </a:rPr>
              <a:t>Organisationele</a:t>
            </a:r>
            <a:r>
              <a:rPr lang="nl-NL" sz="2000" dirty="0" smtClean="0">
                <a:latin typeface="Cambria" panose="02040503050406030204" pitchFamily="18" charset="0"/>
              </a:rPr>
              <a:t> en individuele verantwoordelijkheid</a:t>
            </a:r>
            <a:endParaRPr lang="fr-BE" dirty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0537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61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4754562"/>
          </a:xfrm>
        </p:spPr>
        <p:txBody>
          <a:bodyPr>
            <a:normAutofit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fr-BE" sz="2800" b="1" dirty="0" smtClean="0">
                <a:latin typeface="Cambria" panose="02040503050406030204" pitchFamily="18" charset="0"/>
              </a:rPr>
              <a:t>Training</a:t>
            </a:r>
            <a:endParaRPr lang="fr-BE" sz="2800" b="1" dirty="0">
              <a:latin typeface="Cambria" panose="02040503050406030204" pitchFamily="18" charset="0"/>
            </a:endParaRPr>
          </a:p>
          <a:p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Comment définir et respecter ses limites?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Thèmes de l’interculturel et l'intégration: être attentif aux différences de perspectives et de concepts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Genre, religion, politique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Déontologie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Responsabilité individuelle et organisationnelle</a:t>
            </a:r>
            <a:endParaRPr lang="fr-BE" dirty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0537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20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4754562"/>
          </a:xfrm>
        </p:spPr>
        <p:txBody>
          <a:bodyPr>
            <a:normAutofit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fr-BE" sz="2800" b="1" dirty="0" err="1" smtClean="0">
                <a:latin typeface="Cambria" panose="02040503050406030204" pitchFamily="18" charset="0"/>
              </a:rPr>
              <a:t>Intervisie</a:t>
            </a:r>
            <a:endParaRPr lang="fr-BE" sz="2800" b="1" dirty="0">
              <a:latin typeface="Cambria" panose="02040503050406030204" pitchFamily="18" charset="0"/>
            </a:endParaRPr>
          </a:p>
          <a:p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Taakomschrijving en afstemming</a:t>
            </a:r>
          </a:p>
          <a:p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Preventie taakoverschrijding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Verkennen en afstemmen verwachtingen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Detectie stress en burn-out</a:t>
            </a:r>
          </a:p>
          <a:p>
            <a:endParaRPr lang="fr-BE" dirty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0537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81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4754562"/>
          </a:xfrm>
        </p:spPr>
        <p:txBody>
          <a:bodyPr>
            <a:normAutofit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fr-BE" sz="2800" b="1" dirty="0" smtClean="0">
                <a:latin typeface="Cambria" panose="02040503050406030204" pitchFamily="18" charset="0"/>
              </a:rPr>
              <a:t>Intervision</a:t>
            </a:r>
            <a:endParaRPr lang="fr-BE" sz="2800" b="1" dirty="0">
              <a:latin typeface="Cambria" panose="02040503050406030204" pitchFamily="18" charset="0"/>
            </a:endParaRPr>
          </a:p>
          <a:p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Définition des tâches et affinage</a:t>
            </a:r>
          </a:p>
          <a:p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Prévention fonctionnement hors cadre</a:t>
            </a:r>
          </a:p>
          <a:p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Explorer et aligner les attentes</a:t>
            </a:r>
          </a:p>
          <a:p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Détection stress et </a:t>
            </a:r>
            <a:r>
              <a:rPr lang="fr-BE" sz="2000" dirty="0" err="1" smtClean="0">
                <a:latin typeface="Cambria" panose="02040503050406030204" pitchFamily="18" charset="0"/>
              </a:rPr>
              <a:t>burn-out</a:t>
            </a:r>
            <a:endParaRPr lang="fr-BE" dirty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0537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71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4754562"/>
          </a:xfrm>
        </p:spPr>
        <p:txBody>
          <a:bodyPr>
            <a:normAutofit lnSpcReduction="10000"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fr-BE" sz="2800" b="1" dirty="0" err="1" smtClean="0">
                <a:latin typeface="Cambria" panose="02040503050406030204" pitchFamily="18" charset="0"/>
              </a:rPr>
              <a:t>Uitdagingen</a:t>
            </a:r>
            <a:endParaRPr lang="fr-BE" sz="2800" b="1" dirty="0">
              <a:latin typeface="Cambria" panose="02040503050406030204" pitchFamily="18" charset="0"/>
            </a:endParaRPr>
          </a:p>
          <a:p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Ervaringsdeskundige = potentieel grotere kwetsbaarheid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Geen specifieke opleiding als sociaal werker, psycholoog, 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Ervaringsgericht leren in een </a:t>
            </a:r>
            <a:r>
              <a:rPr lang="nl-NL" sz="2000" i="1" dirty="0" smtClean="0">
                <a:latin typeface="Cambria" panose="02040503050406030204" pitchFamily="18" charset="0"/>
              </a:rPr>
              <a:t>coachende omgeving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Geen professionele vertalers/tolken met verschillende (basis)niveaus taalbeheersing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Deontologie vrijwilliger &lt;-&gt; professional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>
                <a:latin typeface="Cambria" panose="02040503050406030204" pitchFamily="18" charset="0"/>
              </a:rPr>
              <a:t>T</a:t>
            </a:r>
            <a:r>
              <a:rPr lang="nl-NL" sz="2000" dirty="0" smtClean="0">
                <a:latin typeface="Cambria" panose="02040503050406030204" pitchFamily="18" charset="0"/>
              </a:rPr>
              <a:t>oekomstperspectieven</a:t>
            </a:r>
          </a:p>
          <a:p>
            <a:endParaRPr lang="fr-BE" dirty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0537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005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4754562"/>
          </a:xfrm>
        </p:spPr>
        <p:txBody>
          <a:bodyPr>
            <a:normAutofit lnSpcReduction="10000"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fr-BE" sz="2800" b="1" dirty="0" smtClean="0">
                <a:latin typeface="Cambria" panose="02040503050406030204" pitchFamily="18" charset="0"/>
              </a:rPr>
              <a:t>Les défis</a:t>
            </a:r>
            <a:endParaRPr lang="fr-BE" sz="2800" b="1" dirty="0">
              <a:latin typeface="Cambria" panose="02040503050406030204" pitchFamily="18" charset="0"/>
            </a:endParaRPr>
          </a:p>
          <a:p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Expert de </a:t>
            </a:r>
            <a:r>
              <a:rPr lang="nl-NL" sz="2000" dirty="0" err="1" smtClean="0">
                <a:latin typeface="Cambria" panose="02040503050406030204" pitchFamily="18" charset="0"/>
              </a:rPr>
              <a:t>vie</a:t>
            </a:r>
            <a:r>
              <a:rPr lang="nl-NL" sz="2000" dirty="0" smtClean="0">
                <a:latin typeface="Cambria" panose="02040503050406030204" pitchFamily="18" charset="0"/>
              </a:rPr>
              <a:t> = </a:t>
            </a:r>
            <a:r>
              <a:rPr lang="nl-NL" sz="2000" dirty="0" err="1" smtClean="0">
                <a:latin typeface="Cambria" panose="02040503050406030204" pitchFamily="18" charset="0"/>
              </a:rPr>
              <a:t>potentiel</a:t>
            </a:r>
            <a:r>
              <a:rPr lang="nl-NL" sz="2000" dirty="0" smtClean="0">
                <a:latin typeface="Cambria" panose="02040503050406030204" pitchFamily="18" charset="0"/>
              </a:rPr>
              <a:t> de </a:t>
            </a:r>
            <a:r>
              <a:rPr lang="nl-NL" sz="2000" dirty="0" err="1" smtClean="0">
                <a:latin typeface="Cambria" panose="02040503050406030204" pitchFamily="18" charset="0"/>
              </a:rPr>
              <a:t>vulnérabilité</a:t>
            </a:r>
            <a:r>
              <a:rPr lang="nl-NL" sz="2000" dirty="0" smtClean="0">
                <a:latin typeface="Cambria" panose="02040503050406030204" pitchFamily="18" charset="0"/>
              </a:rPr>
              <a:t> </a:t>
            </a:r>
            <a:r>
              <a:rPr lang="nl-NL" sz="2000" dirty="0" err="1" smtClean="0">
                <a:latin typeface="Cambria" panose="02040503050406030204" pitchFamily="18" charset="0"/>
              </a:rPr>
              <a:t>accrue</a:t>
            </a:r>
            <a:r>
              <a:rPr lang="nl-NL" sz="2000" dirty="0" smtClean="0">
                <a:latin typeface="Cambria" panose="020405030504060302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Pas de formation spécifique en tant que travailleur social, psychologue, ..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L'apprentissage par l ’expérience dans un </a:t>
            </a:r>
            <a:r>
              <a:rPr lang="fr-BE" sz="2000" i="1" dirty="0" smtClean="0">
                <a:latin typeface="Cambria" panose="02040503050406030204" pitchFamily="18" charset="0"/>
              </a:rPr>
              <a:t>environnement coaché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Pas de traducteurs ni interprètes professionnels et bases linguistiques inégales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Déontologie  bénévole &lt; &gt; professionnel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Quelles perspectives de futur? </a:t>
            </a:r>
            <a:endParaRPr lang="fr-BE" dirty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0537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94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4754562"/>
          </a:xfrm>
        </p:spPr>
        <p:txBody>
          <a:bodyPr>
            <a:normAutofit lnSpcReduction="10000"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fr-BE" sz="2800" b="1" dirty="0" err="1" smtClean="0">
                <a:latin typeface="Cambria" panose="02040503050406030204" pitchFamily="18" charset="0"/>
              </a:rPr>
              <a:t>Uitdagingen</a:t>
            </a:r>
            <a:endParaRPr lang="fr-BE" sz="2800" b="1" dirty="0">
              <a:latin typeface="Cambria" panose="02040503050406030204" pitchFamily="18" charset="0"/>
            </a:endParaRPr>
          </a:p>
          <a:p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Investering in  training</a:t>
            </a:r>
          </a:p>
          <a:p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Investering in intervisie </a:t>
            </a:r>
          </a:p>
          <a:p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Investering in </a:t>
            </a:r>
            <a:r>
              <a:rPr lang="nl-NL" sz="2000" dirty="0" err="1" smtClean="0">
                <a:latin typeface="Cambria" panose="02040503050406030204" pitchFamily="18" charset="0"/>
              </a:rPr>
              <a:t>career</a:t>
            </a:r>
            <a:r>
              <a:rPr lang="nl-NL" sz="2000" dirty="0" smtClean="0">
                <a:latin typeface="Cambria" panose="02040503050406030204" pitchFamily="18" charset="0"/>
              </a:rPr>
              <a:t> </a:t>
            </a:r>
            <a:r>
              <a:rPr lang="nl-NL" sz="2000" dirty="0" err="1" smtClean="0">
                <a:latin typeface="Cambria" panose="02040503050406030204" pitchFamily="18" charset="0"/>
              </a:rPr>
              <a:t>managment</a:t>
            </a:r>
            <a:r>
              <a:rPr lang="nl-NL" sz="2000" dirty="0" smtClean="0">
                <a:latin typeface="Cambria" panose="02040503050406030204" pitchFamily="18" charset="0"/>
              </a:rPr>
              <a:t>: structureel/ procedures / erkenning functie/ status… + training </a:t>
            </a:r>
          </a:p>
          <a:p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Intern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Extern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000" dirty="0" smtClean="0">
                <a:latin typeface="Cambria" panose="02040503050406030204" pitchFamily="18" charset="0"/>
              </a:rPr>
              <a:t>Netwerken en erkenning …</a:t>
            </a:r>
          </a:p>
          <a:p>
            <a:endParaRPr lang="fr-BE" dirty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38400" y="5486400"/>
            <a:ext cx="6511925" cy="1143000"/>
          </a:xfrm>
        </p:spPr>
        <p:txBody>
          <a:bodyPr/>
          <a:lstStyle/>
          <a:p>
            <a:pPr marL="0" indent="0" algn="r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0537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839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731838"/>
            <a:ext cx="8153400" cy="4754562"/>
          </a:xfrm>
        </p:spPr>
        <p:txBody>
          <a:bodyPr>
            <a:normAutofit fontScale="92500" lnSpcReduction="10000"/>
          </a:bodyPr>
          <a:lstStyle/>
          <a:p>
            <a:pPr algn="ctr"/>
            <a:endParaRPr lang="fr-BE" sz="2800" b="1" dirty="0" smtClean="0">
              <a:latin typeface="Cambria" panose="02040503050406030204" pitchFamily="18" charset="0"/>
            </a:endParaRPr>
          </a:p>
          <a:p>
            <a:pPr algn="ctr"/>
            <a:r>
              <a:rPr lang="fr-BE" sz="2800" b="1" dirty="0" smtClean="0">
                <a:latin typeface="Cambria" panose="02040503050406030204" pitchFamily="18" charset="0"/>
              </a:rPr>
              <a:t>Les défis</a:t>
            </a:r>
            <a:endParaRPr lang="fr-BE" sz="2800" b="1" dirty="0">
              <a:latin typeface="Cambria" panose="02040503050406030204" pitchFamily="18" charset="0"/>
            </a:endParaRPr>
          </a:p>
          <a:p>
            <a:endParaRPr lang="fr-B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Investissement dans la formation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Investissement dans l’ </a:t>
            </a:r>
            <a:r>
              <a:rPr lang="fr-BE" sz="2000" dirty="0" err="1" smtClean="0">
                <a:latin typeface="Cambria" panose="02040503050406030204" pitchFamily="18" charset="0"/>
              </a:rPr>
              <a:t>intervision</a:t>
            </a: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Investissement dans la gestion de carrière: structure / procédures / la reconnaissance du fonction/ statut ... + formation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En interne</a:t>
            </a:r>
          </a:p>
          <a:p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En externe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Mise en réseau et reconnaissance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BE" sz="2000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...</a:t>
            </a:r>
            <a:endParaRPr lang="nl-NL" sz="2000" dirty="0" smtClean="0">
              <a:latin typeface="Cambria" panose="02040503050406030204" pitchFamily="18" charset="0"/>
            </a:endParaRPr>
          </a:p>
          <a:p>
            <a:endParaRPr lang="nl-NL" sz="2000" dirty="0" smtClean="0">
              <a:latin typeface="Cambria" panose="02040503050406030204" pitchFamily="18" charset="0"/>
            </a:endParaRPr>
          </a:p>
          <a:p>
            <a:endParaRPr lang="fr-BE" dirty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38400" y="5486400"/>
            <a:ext cx="6511925" cy="1143000"/>
          </a:xfrm>
        </p:spPr>
        <p:txBody>
          <a:bodyPr/>
          <a:lstStyle/>
          <a:p>
            <a:pPr marL="0" indent="0" algn="r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0537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937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07301" y="5478808"/>
            <a:ext cx="2233295" cy="163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defTabSz="457200"/>
            <a:r>
              <a:rPr lang="fr-BE" sz="1000" spc="10" dirty="0" smtClean="0">
                <a:solidFill>
                  <a:srgbClr val="FFFFFF"/>
                </a:solidFill>
                <a:latin typeface="Arial"/>
                <a:cs typeface="Arial"/>
              </a:rPr>
              <a:t>Le 29/09/2015 </a:t>
            </a:r>
          </a:p>
          <a:p>
            <a:pPr marL="12700" defTabSz="457200"/>
            <a:r>
              <a:rPr lang="fr-BE" sz="1000" spc="10" dirty="0" smtClean="0">
                <a:solidFill>
                  <a:srgbClr val="FFFFFF"/>
                </a:solidFill>
                <a:latin typeface="Arial"/>
                <a:cs typeface="Arial"/>
              </a:rPr>
              <a:t> Emmanuelle Vinois </a:t>
            </a:r>
          </a:p>
          <a:p>
            <a:pPr marL="12700" defTabSz="457200"/>
            <a:r>
              <a:rPr lang="fr-BE" sz="1000" spc="10" dirty="0" smtClean="0">
                <a:solidFill>
                  <a:srgbClr val="FFFFFF"/>
                </a:solidFill>
                <a:latin typeface="Arial"/>
                <a:cs typeface="Arial"/>
              </a:rPr>
              <a:t>Juriste chez Caritas International</a:t>
            </a:r>
            <a:endParaRPr sz="1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0002" y="6280982"/>
            <a:ext cx="7703997" cy="0"/>
          </a:xfrm>
          <a:custGeom>
            <a:avLst/>
            <a:gdLst/>
            <a:ahLst/>
            <a:cxnLst/>
            <a:rect l="l" t="t" r="r" b="b"/>
            <a:pathLst>
              <a:path w="7703997">
                <a:moveTo>
                  <a:pt x="0" y="0"/>
                </a:moveTo>
                <a:lnTo>
                  <a:pt x="7703997" y="0"/>
                </a:lnTo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457200"/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0" y="2281848"/>
            <a:ext cx="3328572" cy="132225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defTabSz="457200"/>
            <a:r>
              <a:rPr lang="fr-BE" sz="1400" b="1" spc="-25" dirty="0" smtClean="0">
                <a:solidFill>
                  <a:srgbClr val="FFFFFF"/>
                </a:solidFill>
                <a:latin typeface="Arial"/>
                <a:cs typeface="Arial"/>
              </a:rPr>
              <a:t>Formation Mallette Pédagogique Campagne Justice migratoire du CNCD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>
              <a:lnSpc>
                <a:spcPts val="1600"/>
              </a:lnSpc>
            </a:pPr>
            <a:r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t>—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12700" defTabSz="457200">
              <a:spcBef>
                <a:spcPts val="270"/>
              </a:spcBef>
            </a:pPr>
            <a:r>
              <a:rPr lang="fr-BE" sz="4000" b="1" spc="-75" dirty="0" smtClean="0">
                <a:solidFill>
                  <a:srgbClr val="FFFFFF"/>
                </a:solidFill>
                <a:latin typeface="Arial"/>
                <a:cs typeface="Arial"/>
              </a:rPr>
              <a:t>La question de la migration en Belgique</a:t>
            </a:r>
          </a:p>
          <a:p>
            <a:pPr marL="12700" marR="12700" algn="r" defTabSz="457200">
              <a:spcBef>
                <a:spcPts val="270"/>
              </a:spcBef>
            </a:pPr>
            <a:endParaRPr lang="fr-BE" sz="14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12700" algn="r" defTabSz="457200">
              <a:spcBef>
                <a:spcPts val="270"/>
              </a:spcBef>
            </a:pPr>
            <a:r>
              <a:rPr lang="fr-BE" sz="1400" dirty="0" smtClean="0">
                <a:solidFill>
                  <a:prstClr val="white"/>
                </a:solidFill>
                <a:latin typeface="Arial"/>
                <a:cs typeface="Arial"/>
              </a:rPr>
              <a:t>Christine Vaillant, Juriste</a:t>
            </a:r>
            <a:endParaRPr sz="14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8338" y="327107"/>
            <a:ext cx="1800401" cy="557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457200"/>
            <a:endParaRPr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836" y="1580930"/>
            <a:ext cx="9067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defTabSz="457200"/>
            <a:endParaRPr lang="fr-BE" b="1" spc="-2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 smtClean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689" y="429264"/>
            <a:ext cx="1627187" cy="45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r-BE" sz="2400" b="1" dirty="0" smtClean="0">
                <a:latin typeface="Cambria" panose="02040503050406030204" pitchFamily="18" charset="0"/>
              </a:rPr>
              <a:t>* </a:t>
            </a:r>
            <a:r>
              <a:rPr lang="fr-BE" sz="2400" b="1" dirty="0" err="1" smtClean="0">
                <a:latin typeface="Cambria" panose="02040503050406030204" pitchFamily="18" charset="0"/>
              </a:rPr>
              <a:t>Interculturele</a:t>
            </a:r>
            <a:r>
              <a:rPr lang="fr-BE" sz="2400" b="1" dirty="0" smtClean="0">
                <a:latin typeface="Cambria" panose="02040503050406030204" pitchFamily="18" charset="0"/>
              </a:rPr>
              <a:t> </a:t>
            </a:r>
            <a:r>
              <a:rPr lang="fr-BE" sz="2400" b="1" dirty="0" err="1" smtClean="0">
                <a:latin typeface="Cambria" panose="02040503050406030204" pitchFamily="18" charset="0"/>
              </a:rPr>
              <a:t>medewerker</a:t>
            </a:r>
            <a:r>
              <a:rPr lang="fr-BE" sz="2400" b="1" dirty="0" smtClean="0">
                <a:latin typeface="Cambria" panose="02040503050406030204" pitchFamily="18" charset="0"/>
              </a:rPr>
              <a:t>? 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nl-NL" sz="2400" dirty="0" smtClean="0">
                <a:latin typeface="Cambria" panose="02040503050406030204" pitchFamily="18" charset="0"/>
              </a:rPr>
              <a:t>De interculturele medewerker is een professionele medewerker of een vrijwilliger die als brug functioneert tussen mensen met een verschillende socioculturele achtergrond. </a:t>
            </a:r>
          </a:p>
        </p:txBody>
      </p:sp>
    </p:spTree>
    <p:extLst>
      <p:ext uri="{BB962C8B-B14F-4D97-AF65-F5344CB8AC3E}">
        <p14:creationId xmlns:p14="http://schemas.microsoft.com/office/powerpoint/2010/main" val="96447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07301" y="5478808"/>
            <a:ext cx="2233295" cy="163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defTabSz="457200"/>
            <a:r>
              <a:rPr lang="fr-BE" sz="1000" spc="10" dirty="0" smtClean="0">
                <a:solidFill>
                  <a:srgbClr val="FFFFFF"/>
                </a:solidFill>
                <a:latin typeface="Arial"/>
                <a:cs typeface="Arial"/>
              </a:rPr>
              <a:t>Le 29/09/2015 </a:t>
            </a:r>
          </a:p>
          <a:p>
            <a:pPr marL="12700" defTabSz="457200"/>
            <a:r>
              <a:rPr lang="fr-BE" sz="1000" spc="10" dirty="0" smtClean="0">
                <a:solidFill>
                  <a:srgbClr val="FFFFFF"/>
                </a:solidFill>
                <a:latin typeface="Arial"/>
                <a:cs typeface="Arial"/>
              </a:rPr>
              <a:t> Emmanuelle Vinois </a:t>
            </a:r>
          </a:p>
          <a:p>
            <a:pPr marL="12700" defTabSz="457200"/>
            <a:r>
              <a:rPr lang="fr-BE" sz="1000" spc="10" dirty="0" smtClean="0">
                <a:solidFill>
                  <a:srgbClr val="FFFFFF"/>
                </a:solidFill>
                <a:latin typeface="Arial"/>
                <a:cs typeface="Arial"/>
              </a:rPr>
              <a:t>Juriste chez Caritas International</a:t>
            </a:r>
            <a:endParaRPr sz="1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0002" y="6280982"/>
            <a:ext cx="7703997" cy="0"/>
          </a:xfrm>
          <a:custGeom>
            <a:avLst/>
            <a:gdLst/>
            <a:ahLst/>
            <a:cxnLst/>
            <a:rect l="l" t="t" r="r" b="b"/>
            <a:pathLst>
              <a:path w="7703997">
                <a:moveTo>
                  <a:pt x="0" y="0"/>
                </a:moveTo>
                <a:lnTo>
                  <a:pt x="7703997" y="0"/>
                </a:lnTo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457200"/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8338" y="327107"/>
            <a:ext cx="1800401" cy="557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457200"/>
            <a:endParaRPr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836" y="1580930"/>
            <a:ext cx="9067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defTabSz="457200"/>
            <a:endParaRPr lang="fr-BE" b="1" spc="-2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defTabSz="457200"/>
            <a:endParaRPr lang="fr-BE" b="1" spc="-25" dirty="0" smtClean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689" y="429264"/>
            <a:ext cx="1627187" cy="45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r-BE" sz="2400" b="1" dirty="0" smtClean="0">
                <a:latin typeface="Cambria" panose="02040503050406030204" pitchFamily="18" charset="0"/>
              </a:rPr>
              <a:t>* médiateur interculturel? </a:t>
            </a:r>
            <a:br>
              <a:rPr lang="fr-BE" sz="2400" b="1" dirty="0" smtClean="0">
                <a:latin typeface="Cambria" panose="02040503050406030204" pitchFamily="18" charset="0"/>
              </a:rPr>
            </a:br>
            <a:r>
              <a:rPr lang="fr-BE" sz="2400" b="1" dirty="0" smtClean="0">
                <a:latin typeface="Cambria" panose="02040503050406030204" pitchFamily="18" charset="0"/>
              </a:rPr>
              <a:t/>
            </a:r>
            <a:br>
              <a:rPr lang="fr-BE" sz="2400" b="1" dirty="0" smtClean="0">
                <a:latin typeface="Cambria" panose="02040503050406030204" pitchFamily="18" charset="0"/>
              </a:rPr>
            </a:br>
            <a:r>
              <a:rPr lang="fr-BE" sz="2400" dirty="0" smtClean="0">
                <a:latin typeface="Cambria" panose="02040503050406030204" pitchFamily="18" charset="0"/>
              </a:rPr>
              <a:t>Le médiateur interculturel est un professionnel </a:t>
            </a:r>
            <a:br>
              <a:rPr lang="fr-BE" sz="2400" dirty="0" smtClean="0">
                <a:latin typeface="Cambria" panose="02040503050406030204" pitchFamily="18" charset="0"/>
              </a:rPr>
            </a:br>
            <a:r>
              <a:rPr lang="fr-BE" sz="2400" dirty="0" smtClean="0">
                <a:latin typeface="Cambria" panose="02040503050406030204" pitchFamily="18" charset="0"/>
              </a:rPr>
              <a:t>(employé/e  ou bénévole)  </a:t>
            </a:r>
            <a:br>
              <a:rPr lang="fr-BE" sz="2400" dirty="0" smtClean="0">
                <a:latin typeface="Cambria" panose="02040503050406030204" pitchFamily="18" charset="0"/>
              </a:rPr>
            </a:br>
            <a:r>
              <a:rPr lang="fr-BE" sz="2400" dirty="0" smtClean="0">
                <a:latin typeface="Cambria" panose="02040503050406030204" pitchFamily="18" charset="0"/>
              </a:rPr>
              <a:t>qui joue un rôle de pont entre personnes d’origines socioculturelles différentes.</a:t>
            </a:r>
            <a:endParaRPr lang="nl-NL" sz="24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7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3400" y="838200"/>
            <a:ext cx="8153400" cy="5516562"/>
          </a:xfrm>
        </p:spPr>
        <p:txBody>
          <a:bodyPr>
            <a:normAutofit/>
          </a:bodyPr>
          <a:lstStyle/>
          <a:p>
            <a:endParaRPr lang="fr-BE" dirty="0" smtClean="0">
              <a:latin typeface="Cambria" panose="02040503050406030204" pitchFamily="18" charset="0"/>
            </a:endParaRPr>
          </a:p>
          <a:p>
            <a:pPr marL="285750" lvl="2" indent="-285750">
              <a:buFont typeface="Wingdings" panose="05000000000000000000" pitchFamily="2" charset="2"/>
              <a:buChar char="§"/>
            </a:pPr>
            <a:endParaRPr lang="fr-BE" dirty="0" smtClean="0">
              <a:latin typeface="Cambria" panose="02040503050406030204" pitchFamily="18" charset="0"/>
            </a:endParaRPr>
          </a:p>
          <a:p>
            <a:pPr marL="285750" lvl="2" indent="-285750">
              <a:buFont typeface="Wingdings" panose="05000000000000000000" pitchFamily="2" charset="2"/>
              <a:buChar char="§"/>
            </a:pPr>
            <a:endParaRPr lang="fr-BE" dirty="0" smtClean="0">
              <a:latin typeface="Cambria" panose="02040503050406030204" pitchFamily="18" charset="0"/>
            </a:endParaRPr>
          </a:p>
          <a:p>
            <a:pPr marL="285750" lvl="2" indent="-285750">
              <a:buFont typeface="Wingdings" panose="05000000000000000000" pitchFamily="2" charset="2"/>
              <a:buChar char="§"/>
            </a:pPr>
            <a:r>
              <a:rPr lang="fr-BE" sz="2000" dirty="0" err="1" smtClean="0">
                <a:latin typeface="Cambria" panose="02040503050406030204" pitchFamily="18" charset="0"/>
              </a:rPr>
              <a:t>Nieuwe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err="1" smtClean="0">
                <a:latin typeface="Cambria" panose="02040503050406030204" pitchFamily="18" charset="0"/>
              </a:rPr>
              <a:t>jobinvulling</a:t>
            </a:r>
            <a:r>
              <a:rPr lang="fr-BE" sz="2000" dirty="0" smtClean="0">
                <a:latin typeface="Cambria" panose="02040503050406030204" pitchFamily="18" charset="0"/>
              </a:rPr>
              <a:t>: ~</a:t>
            </a:r>
            <a:r>
              <a:rPr lang="fr-BE" sz="2000" dirty="0" err="1" smtClean="0">
                <a:latin typeface="Cambria" panose="02040503050406030204" pitchFamily="18" charset="0"/>
              </a:rPr>
              <a:t>definitie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</a:p>
          <a:p>
            <a:pPr marL="285750" lvl="2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Caritas International: </a:t>
            </a:r>
            <a:r>
              <a:rPr lang="fr-BE" sz="2000" dirty="0">
                <a:solidFill>
                  <a:srgbClr val="FF0000"/>
                </a:solidFill>
                <a:latin typeface="Cambria" panose="02040503050406030204" pitchFamily="18" charset="0"/>
              </a:rPr>
              <a:t>4</a:t>
            </a:r>
            <a:r>
              <a:rPr lang="fr-BE" sz="2000" dirty="0" smtClean="0">
                <a:solidFill>
                  <a:srgbClr val="FF0000"/>
                </a:solidFill>
              </a:rPr>
              <a:t> </a:t>
            </a:r>
            <a:r>
              <a:rPr lang="fr-BE" sz="2000" dirty="0" err="1" smtClean="0">
                <a:latin typeface="Cambria" panose="02040503050406030204" pitchFamily="18" charset="0"/>
              </a:rPr>
              <a:t>jaar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err="1" smtClean="0">
                <a:latin typeface="Cambria" panose="02040503050406030204" pitchFamily="18" charset="0"/>
              </a:rPr>
              <a:t>ervaring</a:t>
            </a:r>
            <a:r>
              <a:rPr lang="fr-BE" sz="2000" dirty="0" smtClean="0">
                <a:latin typeface="Cambria" panose="02040503050406030204" pitchFamily="18" charset="0"/>
              </a:rPr>
              <a:t>  </a:t>
            </a:r>
          </a:p>
          <a:p>
            <a:pPr marL="45720" indent="0">
              <a:buNone/>
            </a:pPr>
            <a:endParaRPr lang="fr-BE" dirty="0" smtClean="0">
              <a:latin typeface="Cambria" panose="02040503050406030204" pitchFamily="18" charset="0"/>
            </a:endParaRPr>
          </a:p>
          <a:p>
            <a:pPr marL="45720" indent="0">
              <a:buNone/>
            </a:pPr>
            <a:endParaRPr lang="fr-BE" dirty="0">
              <a:latin typeface="Cambria" panose="02040503050406030204" pitchFamily="18" charset="0"/>
            </a:endParaRPr>
          </a:p>
          <a:p>
            <a:pPr marL="45720" indent="0">
              <a:buNone/>
            </a:pPr>
            <a:endParaRPr lang="fr-BE" dirty="0" smtClean="0">
              <a:latin typeface="Cambria" panose="02040503050406030204" pitchFamily="18" charset="0"/>
            </a:endParaRPr>
          </a:p>
          <a:p>
            <a:pPr marL="45720" indent="0">
              <a:buNone/>
            </a:pPr>
            <a:endParaRPr lang="fr-BE" dirty="0">
              <a:latin typeface="Cambria" panose="02040503050406030204" pitchFamily="18" charset="0"/>
            </a:endParaRPr>
          </a:p>
          <a:p>
            <a:pPr marL="45720" indent="0">
              <a:buNone/>
            </a:pPr>
            <a:endParaRPr lang="fr-BE" dirty="0" smtClean="0">
              <a:latin typeface="Cambria" panose="02040503050406030204" pitchFamily="18" charset="0"/>
            </a:endParaRPr>
          </a:p>
          <a:p>
            <a:pPr lvl="1"/>
            <a:endParaRPr lang="fr-BE" dirty="0" smtClean="0">
              <a:latin typeface="Cambria" panose="02040503050406030204" pitchFamily="18" charset="0"/>
            </a:endParaRPr>
          </a:p>
          <a:p>
            <a:pPr lvl="1"/>
            <a:endParaRPr lang="fr-BE" dirty="0">
              <a:latin typeface="Cambria" panose="02040503050406030204" pitchFamily="18" charset="0"/>
            </a:endParaRPr>
          </a:p>
          <a:p>
            <a:pPr lvl="1"/>
            <a:endParaRPr lang="fr-BE" dirty="0" smtClean="0">
              <a:latin typeface="Cambria" panose="02040503050406030204" pitchFamily="18" charset="0"/>
            </a:endParaRPr>
          </a:p>
          <a:p>
            <a:pPr lvl="1"/>
            <a:endParaRPr lang="fr-BE" dirty="0">
              <a:latin typeface="Cambria" panose="02040503050406030204" pitchFamily="18" charset="0"/>
            </a:endParaRPr>
          </a:p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fr-BE" sz="2000" dirty="0" err="1" smtClean="0">
                <a:latin typeface="Cambria" panose="02040503050406030204" pitchFamily="18" charset="0"/>
              </a:rPr>
              <a:t>Vrijwilliger</a:t>
            </a:r>
            <a:r>
              <a:rPr lang="fr-BE" sz="2000" dirty="0" smtClean="0">
                <a:latin typeface="Cambria" panose="02040503050406030204" pitchFamily="18" charset="0"/>
              </a:rPr>
              <a:t>: </a:t>
            </a:r>
          </a:p>
          <a:p>
            <a:pPr lvl="8"/>
            <a:r>
              <a:rPr lang="fr-BE" sz="2000" dirty="0" smtClean="0">
                <a:latin typeface="Cambria" panose="02040503050406030204" pitchFamily="18" charset="0"/>
              </a:rPr>
              <a:t>	Peter en </a:t>
            </a:r>
            <a:r>
              <a:rPr lang="fr-BE" sz="2000" dirty="0" err="1" smtClean="0">
                <a:latin typeface="Cambria" panose="02040503050406030204" pitchFamily="18" charset="0"/>
              </a:rPr>
              <a:t>Meter</a:t>
            </a:r>
            <a:r>
              <a:rPr lang="fr-BE" sz="2000" dirty="0" smtClean="0">
                <a:latin typeface="Cambria" panose="02040503050406030204" pitchFamily="18" charset="0"/>
              </a:rPr>
              <a:t> Project (</a:t>
            </a:r>
            <a:r>
              <a:rPr lang="fr-BE" sz="2000" dirty="0" err="1">
                <a:latin typeface="Cambria" panose="02040503050406030204" pitchFamily="18" charset="0"/>
              </a:rPr>
              <a:t>m</a:t>
            </a:r>
            <a:r>
              <a:rPr lang="fr-BE" sz="2000" dirty="0" err="1" smtClean="0">
                <a:latin typeface="Cambria" panose="02040503050406030204" pitchFamily="18" charset="0"/>
              </a:rPr>
              <a:t>entorschap</a:t>
            </a:r>
            <a:r>
              <a:rPr lang="fr-BE" sz="2000" dirty="0" smtClean="0">
                <a:latin typeface="Cambria" panose="02040503050406030204" pitchFamily="18" charset="0"/>
              </a:rPr>
              <a:t>)</a:t>
            </a:r>
          </a:p>
          <a:p>
            <a:pPr marL="285750" lvl="6" indent="-285750">
              <a:buFont typeface="Wingdings" panose="05000000000000000000" pitchFamily="2" charset="2"/>
              <a:buChar char="§"/>
            </a:pPr>
            <a:r>
              <a:rPr lang="fr-BE" sz="2000" dirty="0" err="1" smtClean="0">
                <a:latin typeface="Cambria" panose="02040503050406030204" pitchFamily="18" charset="0"/>
              </a:rPr>
              <a:t>Professionele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err="1" smtClean="0">
                <a:latin typeface="Cambria" panose="02040503050406030204" pitchFamily="18" charset="0"/>
              </a:rPr>
              <a:t>medewerker</a:t>
            </a:r>
            <a:r>
              <a:rPr lang="fr-BE" sz="2000" dirty="0" smtClean="0">
                <a:latin typeface="Cambria" panose="02040503050406030204" pitchFamily="18" charset="0"/>
              </a:rPr>
              <a:t>:</a:t>
            </a:r>
          </a:p>
          <a:p>
            <a:pPr lvl="7"/>
            <a:r>
              <a:rPr lang="fr-BE" sz="2000" dirty="0" smtClean="0">
                <a:latin typeface="Cambria" panose="02040503050406030204" pitchFamily="18" charset="0"/>
              </a:rPr>
              <a:t>	</a:t>
            </a:r>
            <a:r>
              <a:rPr lang="fr-BE" sz="2000" dirty="0" err="1" smtClean="0">
                <a:latin typeface="Cambria" panose="02040503050406030204" pitchFamily="18" charset="0"/>
              </a:rPr>
              <a:t>Artikel</a:t>
            </a:r>
            <a:r>
              <a:rPr lang="fr-BE" sz="2000" dirty="0" smtClean="0">
                <a:latin typeface="Cambria" panose="02040503050406030204" pitchFamily="18" charset="0"/>
              </a:rPr>
              <a:t> 60 </a:t>
            </a:r>
            <a:r>
              <a:rPr lang="fr-BE" sz="2000" dirty="0" err="1" smtClean="0">
                <a:latin typeface="Cambria" panose="02040503050406030204" pitchFamily="18" charset="0"/>
              </a:rPr>
              <a:t>contract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en-US" sz="2000" dirty="0" smtClean="0">
                <a:latin typeface="Cambria" panose="02040503050406030204" pitchFamily="18" charset="0"/>
              </a:rPr>
              <a:t>(OCMW)</a:t>
            </a:r>
            <a:endParaRPr lang="fr-BE" sz="2000" dirty="0" smtClean="0">
              <a:latin typeface="Cambria" panose="02040503050406030204" pitchFamily="18" charset="0"/>
            </a:endParaRPr>
          </a:p>
          <a:p>
            <a:pPr lvl="7"/>
            <a:r>
              <a:rPr lang="fr-BE" sz="2000" dirty="0" smtClean="0">
                <a:latin typeface="Cambria" panose="02040503050406030204" pitchFamily="18" charset="0"/>
              </a:rPr>
              <a:t>	Caritas </a:t>
            </a:r>
            <a:r>
              <a:rPr lang="fr-BE" sz="2000" dirty="0" err="1" smtClean="0">
                <a:latin typeface="Cambria" panose="02040503050406030204" pitchFamily="18" charset="0"/>
              </a:rPr>
              <a:t>medewerker</a:t>
            </a:r>
            <a:endParaRPr lang="fr-BE" sz="2000" dirty="0" smtClean="0">
              <a:latin typeface="Cambria" panose="02040503050406030204" pitchFamily="18" charset="0"/>
            </a:endParaRPr>
          </a:p>
          <a:p>
            <a:pPr lvl="2"/>
            <a:endParaRPr lang="fr-BE" dirty="0" smtClean="0"/>
          </a:p>
          <a:p>
            <a:pPr lvl="2"/>
            <a:endParaRPr lang="fr-BE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1010988"/>
            <a:ext cx="6511925" cy="1143000"/>
          </a:xfrm>
        </p:spPr>
        <p:txBody>
          <a:bodyPr/>
          <a:lstStyle/>
          <a:p>
            <a:pPr algn="ctr"/>
            <a:r>
              <a:rPr lang="fr-BE" sz="2400" b="1" dirty="0" err="1" smtClean="0"/>
              <a:t>Interculturele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medewerker</a:t>
            </a:r>
            <a:endParaRPr lang="fr-BE" sz="2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38560434"/>
              </p:ext>
            </p:extLst>
          </p:nvPr>
        </p:nvGraphicFramePr>
        <p:xfrm>
          <a:off x="2590800" y="1828800"/>
          <a:ext cx="4676775" cy="2943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bject 6"/>
          <p:cNvSpPr/>
          <p:nvPr/>
        </p:nvSpPr>
        <p:spPr>
          <a:xfrm>
            <a:off x="328338" y="453316"/>
            <a:ext cx="1800401" cy="5576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457200"/>
            <a:endParaRPr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018" y="560138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684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3400" y="838200"/>
            <a:ext cx="8153400" cy="5516562"/>
          </a:xfrm>
        </p:spPr>
        <p:txBody>
          <a:bodyPr>
            <a:normAutofit/>
          </a:bodyPr>
          <a:lstStyle/>
          <a:p>
            <a:endParaRPr lang="fr-BE" dirty="0" smtClean="0">
              <a:latin typeface="Cambria" panose="02040503050406030204" pitchFamily="18" charset="0"/>
            </a:endParaRPr>
          </a:p>
          <a:p>
            <a:pPr marL="285750" lvl="2" indent="-285750">
              <a:buFont typeface="Wingdings" panose="05000000000000000000" pitchFamily="2" charset="2"/>
              <a:buChar char="§"/>
            </a:pPr>
            <a:endParaRPr lang="fr-BE" dirty="0" smtClean="0">
              <a:latin typeface="Cambria" panose="02040503050406030204" pitchFamily="18" charset="0"/>
            </a:endParaRPr>
          </a:p>
          <a:p>
            <a:pPr marL="285750" lvl="2" indent="-285750">
              <a:buFont typeface="Wingdings" panose="05000000000000000000" pitchFamily="2" charset="2"/>
              <a:buChar char="§"/>
            </a:pPr>
            <a:endParaRPr lang="fr-BE" dirty="0" smtClean="0">
              <a:latin typeface="Cambria" panose="02040503050406030204" pitchFamily="18" charset="0"/>
            </a:endParaRPr>
          </a:p>
          <a:p>
            <a:pPr marL="285750" lvl="2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Nouveau descriptif de poste: ~définition </a:t>
            </a:r>
          </a:p>
          <a:p>
            <a:pPr marL="285750" lvl="2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Caritas International: 4</a:t>
            </a:r>
            <a:r>
              <a:rPr lang="fr-BE" sz="2000" dirty="0" smtClean="0">
                <a:solidFill>
                  <a:srgbClr val="FF0000"/>
                </a:solidFill>
              </a:rPr>
              <a:t> </a:t>
            </a:r>
            <a:r>
              <a:rPr lang="fr-BE" sz="2000" dirty="0" smtClean="0">
                <a:latin typeface="Cambria" panose="02040503050406030204" pitchFamily="18" charset="0"/>
              </a:rPr>
              <a:t>ans d’expérience  </a:t>
            </a:r>
          </a:p>
          <a:p>
            <a:pPr marL="45720" indent="0">
              <a:buNone/>
            </a:pPr>
            <a:endParaRPr lang="fr-BE" dirty="0" smtClean="0">
              <a:latin typeface="Cambria" panose="02040503050406030204" pitchFamily="18" charset="0"/>
            </a:endParaRPr>
          </a:p>
          <a:p>
            <a:pPr marL="45720" indent="0">
              <a:buNone/>
            </a:pPr>
            <a:endParaRPr lang="fr-BE" dirty="0">
              <a:latin typeface="Cambria" panose="02040503050406030204" pitchFamily="18" charset="0"/>
            </a:endParaRPr>
          </a:p>
          <a:p>
            <a:pPr marL="45720" indent="0">
              <a:buNone/>
            </a:pPr>
            <a:endParaRPr lang="fr-BE" dirty="0" smtClean="0">
              <a:latin typeface="Cambria" panose="02040503050406030204" pitchFamily="18" charset="0"/>
            </a:endParaRPr>
          </a:p>
          <a:p>
            <a:pPr marL="45720" indent="0">
              <a:buNone/>
            </a:pPr>
            <a:endParaRPr lang="fr-BE" dirty="0">
              <a:latin typeface="Cambria" panose="02040503050406030204" pitchFamily="18" charset="0"/>
            </a:endParaRPr>
          </a:p>
          <a:p>
            <a:pPr marL="45720" indent="0">
              <a:buNone/>
            </a:pPr>
            <a:endParaRPr lang="fr-BE" dirty="0" smtClean="0">
              <a:latin typeface="Cambria" panose="02040503050406030204" pitchFamily="18" charset="0"/>
            </a:endParaRPr>
          </a:p>
          <a:p>
            <a:pPr lvl="1"/>
            <a:endParaRPr lang="fr-BE" dirty="0" smtClean="0">
              <a:latin typeface="Cambria" panose="02040503050406030204" pitchFamily="18" charset="0"/>
            </a:endParaRPr>
          </a:p>
          <a:p>
            <a:pPr lvl="1"/>
            <a:endParaRPr lang="fr-BE" dirty="0">
              <a:latin typeface="Cambria" panose="02040503050406030204" pitchFamily="18" charset="0"/>
            </a:endParaRPr>
          </a:p>
          <a:p>
            <a:pPr lvl="1"/>
            <a:endParaRPr lang="fr-BE" dirty="0" smtClean="0">
              <a:latin typeface="Cambria" panose="02040503050406030204" pitchFamily="18" charset="0"/>
            </a:endParaRPr>
          </a:p>
          <a:p>
            <a:pPr lvl="1"/>
            <a:endParaRPr lang="fr-BE" dirty="0">
              <a:latin typeface="Cambria" panose="02040503050406030204" pitchFamily="18" charset="0"/>
            </a:endParaRPr>
          </a:p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Bénévole: </a:t>
            </a:r>
          </a:p>
          <a:p>
            <a:pPr lvl="8"/>
            <a:r>
              <a:rPr lang="fr-BE" sz="2000" dirty="0" smtClean="0">
                <a:latin typeface="Cambria" panose="02040503050406030204" pitchFamily="18" charset="0"/>
              </a:rPr>
              <a:t>	</a:t>
            </a:r>
            <a:r>
              <a:rPr lang="fr-BE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Projet de parrainage (mentor)</a:t>
            </a:r>
          </a:p>
          <a:p>
            <a:pPr marL="285750" lvl="6" indent="-285750"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mbria" panose="02040503050406030204" pitchFamily="18" charset="0"/>
              </a:rPr>
              <a:t>Employé professionnel:</a:t>
            </a:r>
          </a:p>
          <a:p>
            <a:pPr lvl="7"/>
            <a:r>
              <a:rPr lang="fr-BE" sz="2000" dirty="0" smtClean="0">
                <a:latin typeface="Cambria" panose="02040503050406030204" pitchFamily="18" charset="0"/>
              </a:rPr>
              <a:t>	Contrat article 60 </a:t>
            </a:r>
            <a:r>
              <a:rPr lang="en-US" sz="2000" dirty="0" smtClean="0">
                <a:latin typeface="Cambria" panose="02040503050406030204" pitchFamily="18" charset="0"/>
              </a:rPr>
              <a:t>(CPAS)</a:t>
            </a:r>
            <a:endParaRPr lang="fr-BE" sz="2000" dirty="0" smtClean="0">
              <a:latin typeface="Cambria" panose="02040503050406030204" pitchFamily="18" charset="0"/>
            </a:endParaRPr>
          </a:p>
          <a:p>
            <a:pPr lvl="7"/>
            <a:r>
              <a:rPr lang="fr-BE" sz="2000" dirty="0" smtClean="0">
                <a:latin typeface="Cambria" panose="02040503050406030204" pitchFamily="18" charset="0"/>
              </a:rPr>
              <a:t>	Employé Caritas</a:t>
            </a:r>
          </a:p>
          <a:p>
            <a:pPr lvl="2"/>
            <a:endParaRPr lang="fr-BE" dirty="0" smtClean="0"/>
          </a:p>
          <a:p>
            <a:pPr lvl="2"/>
            <a:endParaRPr lang="fr-BE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785563"/>
            <a:ext cx="6511925" cy="1143000"/>
          </a:xfrm>
        </p:spPr>
        <p:txBody>
          <a:bodyPr/>
          <a:lstStyle/>
          <a:p>
            <a:pPr algn="ctr"/>
            <a:r>
              <a:rPr lang="fr-BE" sz="2400" b="1" dirty="0" smtClean="0"/>
              <a:t>Le médiateur interculturel</a:t>
            </a:r>
            <a:endParaRPr lang="fr-BE" sz="2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60919992"/>
              </p:ext>
            </p:extLst>
          </p:nvPr>
        </p:nvGraphicFramePr>
        <p:xfrm>
          <a:off x="2590800" y="1828800"/>
          <a:ext cx="4676775" cy="2943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bject 6"/>
          <p:cNvSpPr/>
          <p:nvPr/>
        </p:nvSpPr>
        <p:spPr>
          <a:xfrm>
            <a:off x="328338" y="453316"/>
            <a:ext cx="1800401" cy="5576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457200"/>
            <a:endParaRPr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018" y="560138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838200" y="731838"/>
            <a:ext cx="8001000" cy="597376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fr-BE" sz="2800" b="1" dirty="0" smtClean="0">
              <a:latin typeface="Cambria" panose="02040503050406030204" pitchFamily="18" charset="0"/>
            </a:endParaRPr>
          </a:p>
          <a:p>
            <a:pPr marL="45720" indent="0" algn="ctr">
              <a:buNone/>
            </a:pPr>
            <a:r>
              <a:rPr lang="fr-BE" sz="2800" b="1" dirty="0" err="1" smtClean="0">
                <a:latin typeface="Cambria" panose="02040503050406030204" pitchFamily="18" charset="0"/>
              </a:rPr>
              <a:t>Evolutie</a:t>
            </a:r>
            <a:r>
              <a:rPr lang="fr-BE" sz="2800" b="1" dirty="0" smtClean="0">
                <a:latin typeface="Cambria" panose="02040503050406030204" pitchFamily="18" charset="0"/>
              </a:rPr>
              <a:t> </a:t>
            </a:r>
            <a:r>
              <a:rPr lang="fr-BE" sz="2800" b="1" dirty="0" err="1" smtClean="0">
                <a:latin typeface="Cambria" panose="02040503050406030204" pitchFamily="18" charset="0"/>
              </a:rPr>
              <a:t>binnen</a:t>
            </a:r>
            <a:r>
              <a:rPr lang="fr-BE" sz="2800" b="1" dirty="0" smtClean="0">
                <a:latin typeface="Cambria" panose="02040503050406030204" pitchFamily="18" charset="0"/>
              </a:rPr>
              <a:t> Caritas</a:t>
            </a:r>
            <a:endParaRPr lang="fr-BE" sz="2000" b="1" dirty="0" smtClean="0"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BE" sz="2000" b="1" dirty="0"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BE" sz="2000" b="1" dirty="0" smtClean="0">
                <a:latin typeface="Cambria" panose="02040503050406030204" pitchFamily="18" charset="0"/>
              </a:rPr>
              <a:t>Peter and </a:t>
            </a:r>
            <a:r>
              <a:rPr lang="en-US" sz="2000" b="1" dirty="0" smtClean="0">
                <a:latin typeface="Cambria" panose="02040503050406030204" pitchFamily="18" charset="0"/>
              </a:rPr>
              <a:t>Meter</a:t>
            </a:r>
          </a:p>
          <a:p>
            <a:pPr marL="285750" lvl="6" indent="-285750">
              <a:buFont typeface="Wingdings" panose="05000000000000000000" pitchFamily="2" charset="2"/>
              <a:buChar char="Ø"/>
            </a:pPr>
            <a:r>
              <a:rPr lang="fr-BE" sz="2000" dirty="0" smtClean="0">
                <a:latin typeface="Cambria" panose="02040503050406030204" pitchFamily="18" charset="0"/>
              </a:rPr>
              <a:t> Als </a:t>
            </a:r>
            <a:r>
              <a:rPr lang="fr-BE" sz="2000" dirty="0" err="1" smtClean="0">
                <a:latin typeface="Cambria" panose="02040503050406030204" pitchFamily="18" charset="0"/>
              </a:rPr>
              <a:t>vrijwilliger</a:t>
            </a:r>
            <a:endParaRPr lang="fr-BE" sz="2000" dirty="0" smtClean="0">
              <a:latin typeface="Cambria" panose="02040503050406030204" pitchFamily="18" charset="0"/>
            </a:endParaRPr>
          </a:p>
          <a:p>
            <a:pPr marL="285750" lvl="3" indent="-285750">
              <a:buFont typeface="Wingdings" panose="05000000000000000000" pitchFamily="2" charset="2"/>
              <a:buChar char="Ø"/>
            </a:pPr>
            <a:r>
              <a:rPr lang="fr-BE" sz="2000" dirty="0" smtClean="0">
                <a:latin typeface="Cambria" panose="02040503050406030204" pitchFamily="18" charset="0"/>
              </a:rPr>
              <a:t>1 à 2 </a:t>
            </a:r>
            <a:r>
              <a:rPr lang="fr-BE" sz="2000" dirty="0" err="1" smtClean="0">
                <a:latin typeface="Cambria" panose="02040503050406030204" pitchFamily="18" charset="0"/>
              </a:rPr>
              <a:t>keer</a:t>
            </a:r>
            <a:r>
              <a:rPr lang="fr-BE" sz="2000" dirty="0" smtClean="0">
                <a:latin typeface="Cambria" panose="02040503050406030204" pitchFamily="18" charset="0"/>
              </a:rPr>
              <a:t> per </a:t>
            </a:r>
            <a:r>
              <a:rPr lang="fr-BE" sz="2000" dirty="0" err="1" smtClean="0">
                <a:latin typeface="Cambria" panose="02040503050406030204" pitchFamily="18" charset="0"/>
              </a:rPr>
              <a:t>week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err="1" smtClean="0">
                <a:latin typeface="Cambria" panose="02040503050406030204" pitchFamily="18" charset="0"/>
              </a:rPr>
              <a:t>ingezet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</a:p>
          <a:p>
            <a:pPr lvl="3"/>
            <a:endParaRPr lang="fr-BE" sz="2000" dirty="0" smtClean="0"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BE" sz="2000" b="1" dirty="0" err="1" smtClean="0">
                <a:latin typeface="Cambria" panose="02040503050406030204" pitchFamily="18" charset="0"/>
              </a:rPr>
              <a:t>Artikel</a:t>
            </a:r>
            <a:r>
              <a:rPr lang="fr-BE" sz="2000" b="1" dirty="0" smtClean="0">
                <a:latin typeface="Cambria" panose="02040503050406030204" pitchFamily="18" charset="0"/>
              </a:rPr>
              <a:t> 60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2000" dirty="0" err="1" smtClean="0">
                <a:latin typeface="Cambria" panose="02040503050406030204" pitchFamily="18" charset="0"/>
              </a:rPr>
              <a:t>Werkgever</a:t>
            </a:r>
            <a:r>
              <a:rPr lang="en-US" sz="2000" dirty="0" smtClean="0">
                <a:latin typeface="Cambria" panose="02040503050406030204" pitchFamily="18" charset="0"/>
              </a:rPr>
              <a:t> = OCMW -&gt;  r</a:t>
            </a:r>
            <a:r>
              <a:rPr lang="fr-BE" sz="2000" dirty="0" err="1" smtClean="0">
                <a:latin typeface="Cambria" panose="02040503050406030204" pitchFamily="18" charset="0"/>
              </a:rPr>
              <a:t>egels</a:t>
            </a:r>
            <a:r>
              <a:rPr lang="fr-BE" sz="2000" dirty="0" smtClean="0">
                <a:latin typeface="Cambria" panose="02040503050406030204" pitchFamily="18" charset="0"/>
              </a:rPr>
              <a:t> en </a:t>
            </a:r>
            <a:r>
              <a:rPr lang="fr-BE" sz="2000" dirty="0" err="1" smtClean="0">
                <a:latin typeface="Cambria" panose="02040503050406030204" pitchFamily="18" charset="0"/>
              </a:rPr>
              <a:t>voorwaarden</a:t>
            </a:r>
            <a:r>
              <a:rPr lang="fr-BE" sz="2000" dirty="0" smtClean="0">
                <a:latin typeface="Cambria" panose="02040503050406030204" pitchFamily="18" charset="0"/>
              </a:rPr>
              <a:t> van het </a:t>
            </a:r>
            <a:r>
              <a:rPr lang="fr-BE" sz="2000" dirty="0" err="1" smtClean="0">
                <a:latin typeface="Cambria" panose="02040503050406030204" pitchFamily="18" charset="0"/>
              </a:rPr>
              <a:t>betrokken</a:t>
            </a:r>
            <a:r>
              <a:rPr lang="fr-BE" sz="2000" dirty="0" smtClean="0">
                <a:latin typeface="Cambria" panose="02040503050406030204" pitchFamily="18" charset="0"/>
              </a:rPr>
              <a:t> OCMW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2000" dirty="0" err="1" smtClean="0">
                <a:latin typeface="Cambria" panose="02040503050406030204" pitchFamily="18" charset="0"/>
              </a:rPr>
              <a:t>Leren</a:t>
            </a:r>
            <a:r>
              <a:rPr lang="en-US" sz="2000" dirty="0" smtClean="0">
                <a:latin typeface="Cambria" panose="02040503050406030204" pitchFamily="18" charset="0"/>
              </a:rPr>
              <a:t> op de </a:t>
            </a:r>
            <a:r>
              <a:rPr lang="en-US" sz="2000" dirty="0" err="1" smtClean="0">
                <a:latin typeface="Cambria" panose="02040503050406030204" pitchFamily="18" charset="0"/>
              </a:rPr>
              <a:t>werkvloer</a:t>
            </a:r>
            <a:endParaRPr lang="en-US" sz="2000" dirty="0">
              <a:latin typeface="Cambria" panose="02040503050406030204" pitchFamily="18" charset="0"/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fr-BE" sz="2000" dirty="0" err="1" smtClean="0">
                <a:latin typeface="Cambria" panose="02040503050406030204" pitchFamily="18" charset="0"/>
              </a:rPr>
              <a:t>Contract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err="1" smtClean="0">
                <a:latin typeface="Cambria" panose="02040503050406030204" pitchFamily="18" charset="0"/>
              </a:rPr>
              <a:t>bepaalde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err="1" smtClean="0">
                <a:latin typeface="Cambria" panose="02040503050406030204" pitchFamily="18" charset="0"/>
              </a:rPr>
              <a:t>duur</a:t>
            </a:r>
            <a:r>
              <a:rPr lang="fr-BE" sz="2000" dirty="0" smtClean="0">
                <a:latin typeface="Cambria" panose="02040503050406030204" pitchFamily="18" charset="0"/>
              </a:rPr>
              <a:t>, </a:t>
            </a:r>
            <a:r>
              <a:rPr lang="fr-BE" sz="2000" dirty="0" err="1" smtClean="0">
                <a:latin typeface="Cambria" panose="02040503050406030204" pitchFamily="18" charset="0"/>
              </a:rPr>
              <a:t>afhankelijk</a:t>
            </a:r>
            <a:r>
              <a:rPr lang="fr-BE" sz="2000" dirty="0" smtClean="0">
                <a:latin typeface="Cambria" panose="02040503050406030204" pitchFamily="18" charset="0"/>
              </a:rPr>
              <a:t> van de </a:t>
            </a:r>
            <a:r>
              <a:rPr lang="fr-BE" sz="2000" dirty="0" err="1" smtClean="0">
                <a:latin typeface="Cambria" panose="02040503050406030204" pitchFamily="18" charset="0"/>
              </a:rPr>
              <a:t>leeftijd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</a:p>
          <a:p>
            <a:pPr lvl="1"/>
            <a:endParaRPr lang="fr-BE" sz="2000" dirty="0" smtClean="0"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BE" sz="2000" b="1" dirty="0" smtClean="0">
                <a:latin typeface="Cambria" panose="02040503050406030204" pitchFamily="18" charset="0"/>
              </a:rPr>
              <a:t>Caritas </a:t>
            </a:r>
            <a:r>
              <a:rPr lang="fr-BE" sz="2000" b="1" dirty="0" err="1" smtClean="0">
                <a:latin typeface="Cambria" panose="02040503050406030204" pitchFamily="18" charset="0"/>
              </a:rPr>
              <a:t>medewerker</a:t>
            </a:r>
            <a:r>
              <a:rPr lang="fr-BE" sz="2000" b="1" dirty="0" smtClean="0">
                <a:latin typeface="Cambria" panose="02040503050406030204" pitchFamily="18" charset="0"/>
              </a:rPr>
              <a:t> </a:t>
            </a:r>
            <a:endParaRPr lang="fr-BE" sz="2000" b="1" dirty="0">
              <a:latin typeface="Cambria" panose="02040503050406030204" pitchFamily="18" charset="0"/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fr-BE" sz="2000" dirty="0" smtClean="0">
                <a:latin typeface="Cambria" panose="02040503050406030204" pitchFamily="18" charset="0"/>
              </a:rPr>
              <a:t>Regels en </a:t>
            </a:r>
            <a:r>
              <a:rPr lang="fr-BE" sz="2000" dirty="0" err="1" smtClean="0">
                <a:latin typeface="Cambria" panose="02040503050406030204" pitchFamily="18" charset="0"/>
              </a:rPr>
              <a:t>voorwaarden</a:t>
            </a:r>
            <a:r>
              <a:rPr lang="fr-BE" sz="2000" dirty="0" smtClean="0">
                <a:latin typeface="Cambria" panose="02040503050406030204" pitchFamily="18" charset="0"/>
              </a:rPr>
              <a:t> van de </a:t>
            </a:r>
            <a:r>
              <a:rPr lang="fr-BE" sz="2000" dirty="0" err="1" smtClean="0">
                <a:latin typeface="Cambria" panose="02040503050406030204" pitchFamily="18" charset="0"/>
              </a:rPr>
              <a:t>organisatie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err="1" smtClean="0">
                <a:latin typeface="Cambria" panose="02040503050406030204" pitchFamily="18" charset="0"/>
              </a:rPr>
              <a:t>zoals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err="1" smtClean="0">
                <a:latin typeface="Cambria" panose="02040503050406030204" pitchFamily="18" charset="0"/>
              </a:rPr>
              <a:t>elke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err="1" smtClean="0">
                <a:latin typeface="Cambria" panose="02040503050406030204" pitchFamily="18" charset="0"/>
              </a:rPr>
              <a:t>medewerker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</a:p>
          <a:p>
            <a:pPr lvl="1"/>
            <a:endParaRPr lang="fr-BE" sz="1800" b="1" dirty="0" smtClean="0">
              <a:latin typeface="Cambria" panose="02040503050406030204" pitchFamily="18" charset="0"/>
            </a:endParaRPr>
          </a:p>
          <a:p>
            <a:pPr lvl="1"/>
            <a:endParaRPr lang="fr-BE" sz="1800" b="1" dirty="0" smtClean="0">
              <a:latin typeface="Cambria" panose="02040503050406030204" pitchFamily="18" charset="0"/>
            </a:endParaRPr>
          </a:p>
          <a:p>
            <a:pPr lvl="1"/>
            <a:endParaRPr lang="en-US" sz="1800" b="1" dirty="0"/>
          </a:p>
        </p:txBody>
      </p:sp>
      <p:sp>
        <p:nvSpPr>
          <p:cNvPr id="4" name="object 6"/>
          <p:cNvSpPr/>
          <p:nvPr/>
        </p:nvSpPr>
        <p:spPr>
          <a:xfrm>
            <a:off x="328338" y="544145"/>
            <a:ext cx="1800401" cy="5576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457200"/>
            <a:endParaRPr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0138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08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838200" y="731838"/>
            <a:ext cx="8001000" cy="597376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fr-BE" sz="2800" b="1" dirty="0" smtClean="0">
              <a:latin typeface="Cambria" panose="02040503050406030204" pitchFamily="18" charset="0"/>
            </a:endParaRPr>
          </a:p>
          <a:p>
            <a:pPr marL="45720" indent="0" algn="ctr">
              <a:buNone/>
            </a:pPr>
            <a:r>
              <a:rPr lang="fr-BE" sz="2800" b="1" dirty="0" smtClean="0">
                <a:latin typeface="Cambria" panose="02040503050406030204" pitchFamily="18" charset="0"/>
              </a:rPr>
              <a:t>Evolution interne à Caritas</a:t>
            </a:r>
            <a:endParaRPr lang="fr-BE" sz="2000" b="1" dirty="0" smtClean="0"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BE" sz="2000" b="1" dirty="0"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BE" sz="2000" b="1" dirty="0" smtClean="0">
                <a:latin typeface="Cambria" panose="02040503050406030204" pitchFamily="18" charset="0"/>
              </a:rPr>
              <a:t>Projet parrainage</a:t>
            </a:r>
            <a:endParaRPr lang="en-US" sz="2000" b="1" dirty="0" smtClean="0">
              <a:latin typeface="Cambria" panose="02040503050406030204" pitchFamily="18" charset="0"/>
            </a:endParaRPr>
          </a:p>
          <a:p>
            <a:pPr marL="285750" lvl="6" indent="-285750">
              <a:buFont typeface="Wingdings" panose="05000000000000000000" pitchFamily="2" charset="2"/>
              <a:buChar char="Ø"/>
            </a:pPr>
            <a:r>
              <a:rPr lang="fr-BE" sz="2000" dirty="0" smtClean="0">
                <a:latin typeface="Cambria" panose="02040503050406030204" pitchFamily="18" charset="0"/>
              </a:rPr>
              <a:t> implication en tant que bénévole </a:t>
            </a:r>
          </a:p>
          <a:p>
            <a:pPr marL="285750" lvl="3" indent="-285750">
              <a:buFont typeface="Wingdings" panose="05000000000000000000" pitchFamily="2" charset="2"/>
              <a:buChar char="Ø"/>
            </a:pPr>
            <a:r>
              <a:rPr lang="fr-BE" sz="2000" dirty="0" smtClean="0">
                <a:latin typeface="Cambria" panose="02040503050406030204" pitchFamily="18" charset="0"/>
              </a:rPr>
              <a:t>1 </a:t>
            </a:r>
            <a:r>
              <a:rPr lang="fr-BE" sz="2000" dirty="0">
                <a:latin typeface="Cambria" panose="02040503050406030204" pitchFamily="18" charset="0"/>
              </a:rPr>
              <a:t>à</a:t>
            </a:r>
            <a:r>
              <a:rPr lang="fr-BE" sz="2000" dirty="0" smtClean="0">
                <a:latin typeface="Cambria" panose="02040503050406030204" pitchFamily="18" charset="0"/>
              </a:rPr>
              <a:t> 2 fois par semaine  </a:t>
            </a:r>
          </a:p>
          <a:p>
            <a:pPr lvl="3"/>
            <a:endParaRPr lang="fr-BE" sz="2000" dirty="0" smtClean="0"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BE" sz="2000" b="1" dirty="0" smtClean="0">
                <a:latin typeface="Cambria" panose="02040503050406030204" pitchFamily="18" charset="0"/>
              </a:rPr>
              <a:t>Article  60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2000" dirty="0" err="1" smtClean="0">
                <a:latin typeface="Cambria" panose="02040503050406030204" pitchFamily="18" charset="0"/>
              </a:rPr>
              <a:t>Employé</a:t>
            </a:r>
            <a:r>
              <a:rPr lang="en-US" sz="2000" dirty="0" smtClean="0">
                <a:latin typeface="Cambria" panose="02040503050406030204" pitchFamily="18" charset="0"/>
              </a:rPr>
              <a:t> d’un CPAS-&gt; r</a:t>
            </a:r>
            <a:r>
              <a:rPr lang="fr-BE" sz="2000" dirty="0" err="1" smtClean="0">
                <a:latin typeface="Cambria" panose="02040503050406030204" pitchFamily="18" charset="0"/>
              </a:rPr>
              <a:t>ègles</a:t>
            </a:r>
            <a:r>
              <a:rPr lang="fr-BE" sz="2000" dirty="0" smtClean="0">
                <a:latin typeface="Cambria" panose="02040503050406030204" pitchFamily="18" charset="0"/>
              </a:rPr>
              <a:t> et conditions du CPAS concerné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fr-BE" sz="2000" dirty="0" smtClean="0">
                <a:latin typeface="Cambria" panose="02040503050406030204" pitchFamily="18" charset="0"/>
              </a:rPr>
              <a:t>L'apprentissage en milieu de travail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fr-BE" sz="2000" dirty="0" smtClean="0">
                <a:latin typeface="Cambria" panose="02040503050406030204" pitchFamily="18" charset="0"/>
              </a:rPr>
              <a:t>Contrat temporaire qui dépend de l’âge de la personne</a:t>
            </a:r>
          </a:p>
          <a:p>
            <a:pPr lvl="1"/>
            <a:endParaRPr lang="fr-BE" sz="2000" dirty="0" smtClean="0"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BE" sz="2000" b="1" dirty="0" smtClean="0">
                <a:latin typeface="Cambria" panose="02040503050406030204" pitchFamily="18" charset="0"/>
              </a:rPr>
              <a:t>Employé Caritas</a:t>
            </a:r>
            <a:endParaRPr lang="fr-BE" sz="2000" b="1" dirty="0">
              <a:latin typeface="Cambria" panose="02040503050406030204" pitchFamily="18" charset="0"/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fr-BE" sz="2000" dirty="0" smtClean="0">
                <a:latin typeface="Cambria" panose="02040503050406030204" pitchFamily="18" charset="0"/>
              </a:rPr>
              <a:t>Règles et conditions de Caritas comme tout autre employé(e)</a:t>
            </a:r>
          </a:p>
          <a:p>
            <a:pPr lvl="1"/>
            <a:endParaRPr lang="fr-BE" sz="1800" b="1" dirty="0" smtClean="0">
              <a:latin typeface="Cambria" panose="02040503050406030204" pitchFamily="18" charset="0"/>
            </a:endParaRPr>
          </a:p>
          <a:p>
            <a:pPr lvl="1"/>
            <a:endParaRPr lang="fr-BE" sz="1800" b="1" dirty="0" smtClean="0">
              <a:latin typeface="Cambria" panose="02040503050406030204" pitchFamily="18" charset="0"/>
            </a:endParaRPr>
          </a:p>
          <a:p>
            <a:pPr lvl="1"/>
            <a:endParaRPr lang="en-US" sz="1800" b="1" dirty="0"/>
          </a:p>
        </p:txBody>
      </p:sp>
      <p:sp>
        <p:nvSpPr>
          <p:cNvPr id="4" name="object 6"/>
          <p:cNvSpPr/>
          <p:nvPr/>
        </p:nvSpPr>
        <p:spPr>
          <a:xfrm>
            <a:off x="328338" y="544145"/>
            <a:ext cx="1800401" cy="5576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457200"/>
            <a:endParaRPr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0138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49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731838"/>
            <a:ext cx="9144000" cy="2849562"/>
          </a:xfrm>
        </p:spPr>
        <p:txBody>
          <a:bodyPr/>
          <a:lstStyle/>
          <a:p>
            <a:pPr algn="ctr"/>
            <a:r>
              <a:rPr lang="fr-BE" sz="4000" dirty="0" smtClean="0"/>
              <a:t>     </a:t>
            </a:r>
          </a:p>
          <a:p>
            <a:pPr algn="ctr"/>
            <a:r>
              <a:rPr lang="nl-BE" sz="2800" b="1" dirty="0" smtClean="0">
                <a:latin typeface="Cambria" panose="02040503050406030204" pitchFamily="18" charset="0"/>
              </a:rPr>
              <a:t>Profiel interculturele medewerker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fr-BE" dirty="0" smtClean="0"/>
          </a:p>
          <a:p>
            <a:pPr marL="45720" indent="0">
              <a:buNone/>
            </a:pPr>
            <a:endParaRPr lang="fr-BE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11829"/>
            <a:ext cx="5943600" cy="4417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17986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59568"/>
            <a:ext cx="16224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461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6960</TotalTime>
  <Words>1155</Words>
  <Application>Microsoft Office PowerPoint</Application>
  <PresentationFormat>On-screen Show (4:3)</PresentationFormat>
  <Paragraphs>409</Paragraphs>
  <Slides>28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</vt:lpstr>
      <vt:lpstr>Wingdings</vt:lpstr>
      <vt:lpstr>Office Theme</vt:lpstr>
      <vt:lpstr> Rol interculturele medewerker bij begeleiding van vluchtelingen  </vt:lpstr>
      <vt:lpstr> Le rôle du médiateur interculturel dans l'accompagnement des réfugiés </vt:lpstr>
      <vt:lpstr>* Interculturele medewerker?   De interculturele medewerker is een professionele medewerker of een vrijwilliger die als brug functioneert tussen mensen met een verschillende socioculturele achtergrond. </vt:lpstr>
      <vt:lpstr>* médiateur interculturel?   Le médiateur interculturel est un professionnel  (employé/e  ou bénévole)   qui joue un rôle de pont entre personnes d’origines socioculturelles différentes.</vt:lpstr>
      <vt:lpstr>Interculturele medewerker</vt:lpstr>
      <vt:lpstr>Le médiateur interculturel</vt:lpstr>
      <vt:lpstr>PowerPoint Presentation</vt:lpstr>
      <vt:lpstr>PowerPoint Presentation</vt:lpstr>
      <vt:lpstr>PowerPoint Presentation</vt:lpstr>
      <vt:lpstr>PowerPoint Presentation</vt:lpstr>
      <vt:lpstr> Inzicht hebben in migratie en integratie </vt:lpstr>
      <vt:lpstr> Comprendre la migration et l'intégration </vt:lpstr>
      <vt:lpstr>Kennis  </vt:lpstr>
      <vt:lpstr>Savoir  </vt:lpstr>
      <vt:lpstr>Attitude  </vt:lpstr>
      <vt:lpstr>Attitude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Intercultural Mediator</dc:title>
  <dc:creator>Alaaraj Sohaib</dc:creator>
  <cp:lastModifiedBy>Silvia</cp:lastModifiedBy>
  <cp:revision>65</cp:revision>
  <dcterms:created xsi:type="dcterms:W3CDTF">2006-08-16T00:00:00Z</dcterms:created>
  <dcterms:modified xsi:type="dcterms:W3CDTF">2018-08-08T13:52:13Z</dcterms:modified>
</cp:coreProperties>
</file>