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06" r:id="rId2"/>
    <p:sldId id="310" r:id="rId3"/>
    <p:sldId id="311" r:id="rId4"/>
    <p:sldId id="307" r:id="rId5"/>
    <p:sldId id="312" r:id="rId6"/>
    <p:sldId id="308" r:id="rId7"/>
    <p:sldId id="313" r:id="rId8"/>
    <p:sldId id="305" r:id="rId9"/>
    <p:sldId id="314" r:id="rId10"/>
    <p:sldId id="315" r:id="rId11"/>
    <p:sldId id="317" r:id="rId12"/>
    <p:sldId id="304" r:id="rId13"/>
    <p:sldId id="309" r:id="rId14"/>
    <p:sldId id="318" r:id="rId15"/>
    <p:sldId id="316" r:id="rId16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871" cy="512304"/>
          </a:xfrm>
          <a:prstGeom prst="rect">
            <a:avLst/>
          </a:prstGeom>
        </p:spPr>
        <p:txBody>
          <a:bodyPr vert="horz" lIns="95537" tIns="47768" rIns="95537" bIns="4776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738" y="0"/>
            <a:ext cx="3076870" cy="512304"/>
          </a:xfrm>
          <a:prstGeom prst="rect">
            <a:avLst/>
          </a:prstGeom>
        </p:spPr>
        <p:txBody>
          <a:bodyPr vert="horz" lIns="95537" tIns="47768" rIns="95537" bIns="47768" rtlCol="0"/>
          <a:lstStyle>
            <a:lvl1pPr algn="r">
              <a:defRPr sz="1300"/>
            </a:lvl1pPr>
          </a:lstStyle>
          <a:p>
            <a:fld id="{B55B97C6-A9CC-46AE-9065-B1311D1DE6B8}" type="datetimeFigureOut">
              <a:rPr lang="de-DE" smtClean="0"/>
              <a:t>25.06.2018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0673"/>
            <a:ext cx="3076871" cy="512303"/>
          </a:xfrm>
          <a:prstGeom prst="rect">
            <a:avLst/>
          </a:prstGeom>
        </p:spPr>
        <p:txBody>
          <a:bodyPr vert="horz" lIns="95537" tIns="47768" rIns="95537" bIns="4776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738" y="9720673"/>
            <a:ext cx="3076870" cy="512303"/>
          </a:xfrm>
          <a:prstGeom prst="rect">
            <a:avLst/>
          </a:prstGeom>
        </p:spPr>
        <p:txBody>
          <a:bodyPr vert="horz" lIns="95537" tIns="47768" rIns="95537" bIns="47768" rtlCol="0" anchor="b"/>
          <a:lstStyle>
            <a:lvl1pPr algn="r">
              <a:defRPr sz="1300"/>
            </a:lvl1pPr>
          </a:lstStyle>
          <a:p>
            <a:fld id="{8B8A0C13-022D-4208-B144-DD3AEA1E730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521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36" tIns="49517" rIns="99036" bIns="495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6" tIns="49517" rIns="99036" bIns="49517" rtlCol="0"/>
          <a:lstStyle>
            <a:lvl1pPr algn="r">
              <a:defRPr sz="1300"/>
            </a:lvl1pPr>
          </a:lstStyle>
          <a:p>
            <a:fld id="{BA33A94C-CFD7-4401-A938-7A897F009FA6}" type="datetimeFigureOut">
              <a:rPr lang="de-DE" smtClean="0"/>
              <a:t>25.06.2018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6" tIns="49517" rIns="99036" bIns="495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36" tIns="49517" rIns="99036" bIns="4951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36" tIns="49517" rIns="99036" bIns="4951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6" tIns="49517" rIns="99036" bIns="49517" rtlCol="0" anchor="b"/>
          <a:lstStyle>
            <a:lvl1pPr algn="r">
              <a:defRPr sz="1300"/>
            </a:lvl1pPr>
          </a:lstStyle>
          <a:p>
            <a:fld id="{C80CBB8C-C4CE-4CA0-BD1E-B6BCF1D13A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015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D5547-77DA-476D-B8A6-08188AD4521B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5632C-0CD5-4CA4-8ED5-60DB64423431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23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72FD-376B-4FE5-A06B-977F0269129C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E8AAC-08DC-499C-97DF-6FC9A134388F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1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0BC9-7385-4008-9755-593D1BD13EFB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FCC5-FEC0-4AB1-BD1F-B011876C8AD8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5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DD46C-114B-4CE0-9D7C-29FF3AA3889F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ED866-493B-42BB-8F29-E334D9390285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9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CE88F-2CE5-418D-971D-CF28329EF0DB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3080-B476-4DDC-A69C-CA9BA13412F6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5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4AA29-968A-4FF6-BB3E-194D43393E7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E7AD-A6FC-4E67-A34B-B7A2CDDB57F3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B4E9E-5009-48A9-8952-8ED475841720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B9CEB-F242-4B08-9222-B392B958111C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AE7D5-D13B-4875-BE8B-7BC4920BE846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A271-65F9-40B4-BE66-796163930960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71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8D3DB-AB4D-42E0-83AF-8D4D42CB514D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62647-8896-415A-9C48-7AF9CF48A6FE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7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90058-61DC-4A2F-A70B-2819E07BFC6C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48C2-AB05-4B55-BF9C-01E1D940492C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8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CB82-AF4A-4CB4-860F-D7E9EEA38CDA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A99FB-698B-4364-A87D-778072FE992E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2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B93E99-EAAB-4F33-876A-DE128BD03943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25.06.2018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654015-12EA-4CB5-9163-51A8A1D87234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17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uchtort-hamburg.de/" TargetMode="External"/><Relationship Id="rId2" Type="http://schemas.openxmlformats.org/officeDocument/2006/relationships/hyperlink" Target="mailto:maren.gag@passage-hamburg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ernetzung-migration-hamburg.d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5400600"/>
          </a:xfrm>
        </p:spPr>
        <p:txBody>
          <a:bodyPr>
            <a:normAutofit/>
          </a:bodyPr>
          <a:lstStyle/>
          <a:p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91276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7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Produkte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Länderberichte – Bedarfe: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Rumänien: </a:t>
            </a:r>
            <a:r>
              <a:rPr lang="de-DE" sz="2800" dirty="0" smtClean="0"/>
              <a:t>Ausbau der Rechtshilfe, Bildungsangebote und Gesundheitsversorgung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Belgien: </a:t>
            </a:r>
            <a:r>
              <a:rPr lang="de-DE" sz="2800" dirty="0" smtClean="0"/>
              <a:t>Anerkennung von Abschlüssen, Förderung der beruflichen Weiterbildung für Geflüchtete</a:t>
            </a:r>
            <a:endParaRPr lang="de-DE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Spanien: </a:t>
            </a:r>
            <a:r>
              <a:rPr lang="de-DE" sz="2800" dirty="0" smtClean="0"/>
              <a:t>Verbesserung in der Asylgesetzgebung, Unterstützung insbesondere für Frauen und Kinder</a:t>
            </a:r>
            <a:endParaRPr lang="de-DE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23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Produkte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Länderberichte – Bedarfe: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Schweden: </a:t>
            </a:r>
            <a:r>
              <a:rPr lang="de-DE" sz="2800" dirty="0" smtClean="0"/>
              <a:t>Verbesserung der Unterstützungssysteme für minderjährige unbegleitete Flüchtlinge, mehr Wissen über Religion und Glaubensfragen auf Seiten der schwedischen Gesellschaft.</a:t>
            </a:r>
            <a:endParaRPr lang="de-DE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Deutschland: </a:t>
            </a:r>
            <a:r>
              <a:rPr lang="de-DE" sz="2800" dirty="0" smtClean="0"/>
              <a:t>Abbau von Ungleichbehandlung innerhalb der Flüchtlingsgruppen („gute Bleibeperspektive“), Gewährung von mehr Bildungszeit für junge Geflüchtete und Beachtung von Bedarfen besonders schutzbedürftiger Gruppen</a:t>
            </a:r>
            <a:endParaRPr lang="de-DE" b="1" dirty="0" smtClean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77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/>
            </a:r>
            <a:br>
              <a:rPr lang="de-DE" dirty="0" smtClean="0">
                <a:solidFill>
                  <a:srgbClr val="0070C0"/>
                </a:solidFill>
              </a:rPr>
            </a:b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941"/>
            <a:ext cx="9144000" cy="636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3204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Produkte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4294967295"/>
          </p:nvPr>
        </p:nvSpPr>
        <p:spPr>
          <a:xfrm>
            <a:off x="251520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2" name="Rechteck 1"/>
          <p:cNvSpPr/>
          <p:nvPr/>
        </p:nvSpPr>
        <p:spPr>
          <a:xfrm>
            <a:off x="1043608" y="1412776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chemeClr val="accent1"/>
                </a:solidFill>
              </a:rPr>
              <a:t>Handbuch: </a:t>
            </a:r>
            <a:endParaRPr lang="de-DE" sz="3200" b="1" dirty="0" smtClean="0">
              <a:solidFill>
                <a:schemeClr val="accent1"/>
              </a:solidFill>
            </a:endParaRPr>
          </a:p>
          <a:p>
            <a:pPr algn="ctr"/>
            <a:endParaRPr lang="de-DE" sz="2400" b="1" dirty="0" smtClean="0">
              <a:solidFill>
                <a:schemeClr val="accent1"/>
              </a:solidFill>
            </a:endParaRPr>
          </a:p>
          <a:p>
            <a:r>
              <a:rPr lang="de-DE" sz="2800" b="1" dirty="0" smtClean="0"/>
              <a:t>Soll zur </a:t>
            </a:r>
            <a:r>
              <a:rPr lang="de-DE" sz="2800" b="1" dirty="0"/>
              <a:t>Sensibilisierung von Fachkräften in den Bereichen Soziales, Gesundheit, Recht und Bildung zur Unterstützung von Geflüchteten </a:t>
            </a:r>
            <a:r>
              <a:rPr lang="de-DE" sz="2800" b="1" dirty="0" smtClean="0"/>
              <a:t>beitragen – </a:t>
            </a:r>
            <a:r>
              <a:rPr lang="de-DE" sz="2800" b="1" dirty="0"/>
              <a:t>Sensibilisierung zur </a:t>
            </a:r>
            <a:r>
              <a:rPr lang="de-DE" sz="2800" b="1" dirty="0" smtClean="0"/>
              <a:t>Interkulturalität</a:t>
            </a:r>
          </a:p>
          <a:p>
            <a:endParaRPr lang="de-DE" sz="2400" b="1" dirty="0" smtClean="0">
              <a:solidFill>
                <a:schemeClr val="accent1"/>
              </a:solidFill>
            </a:endParaRPr>
          </a:p>
          <a:p>
            <a:endParaRPr lang="de-DE" sz="2400" b="1" dirty="0">
              <a:solidFill>
                <a:schemeClr val="accent1"/>
              </a:solidFill>
            </a:endParaRPr>
          </a:p>
          <a:p>
            <a:endParaRPr lang="de-DE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3204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Produkte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4294967295"/>
          </p:nvPr>
        </p:nvSpPr>
        <p:spPr>
          <a:xfrm>
            <a:off x="251520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2" name="Rechteck 1"/>
          <p:cNvSpPr/>
          <p:nvPr/>
        </p:nvSpPr>
        <p:spPr>
          <a:xfrm>
            <a:off x="1043608" y="1412776"/>
            <a:ext cx="741682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chemeClr val="accent1"/>
                </a:solidFill>
              </a:rPr>
              <a:t>Inhalt:</a:t>
            </a:r>
          </a:p>
          <a:p>
            <a:pPr marL="342900" indent="-342900">
              <a:buFontTx/>
              <a:buChar char="-"/>
            </a:pPr>
            <a:r>
              <a:rPr lang="de-DE" sz="2800" b="1" dirty="0" smtClean="0"/>
              <a:t>Anerkennung und Verständnis der kulturellen Vielfalt der Geflüchteten</a:t>
            </a:r>
          </a:p>
          <a:p>
            <a:endParaRPr lang="de-DE" sz="2800" b="1" dirty="0" smtClean="0"/>
          </a:p>
          <a:p>
            <a:pPr marL="342900" indent="-342900">
              <a:buFontTx/>
              <a:buChar char="-"/>
            </a:pPr>
            <a:r>
              <a:rPr lang="de-DE" sz="2800" b="1" dirty="0" smtClean="0"/>
              <a:t>Exemplarische Dialoge zu den häufigsten Herausforderungen in der Praxis</a:t>
            </a:r>
          </a:p>
          <a:p>
            <a:endParaRPr lang="de-DE" sz="2800" b="1" dirty="0" smtClean="0"/>
          </a:p>
          <a:p>
            <a:pPr marL="342900" indent="-342900">
              <a:buFontTx/>
              <a:buChar char="-"/>
            </a:pPr>
            <a:r>
              <a:rPr lang="de-DE" sz="2800" b="1" dirty="0" smtClean="0"/>
              <a:t>Ausbildung integrierter Geflüchteter zu interkulturellen Mediator/innen – Konzept und Begründung</a:t>
            </a:r>
            <a:endParaRPr lang="de-DE" sz="2800" b="1" dirty="0"/>
          </a:p>
          <a:p>
            <a:endParaRPr lang="de-DE" sz="2400" b="1" dirty="0" smtClean="0">
              <a:solidFill>
                <a:schemeClr val="accent1"/>
              </a:solidFill>
            </a:endParaRPr>
          </a:p>
          <a:p>
            <a:endParaRPr lang="de-DE" sz="2400" b="1" dirty="0">
              <a:solidFill>
                <a:schemeClr val="accent1"/>
              </a:solidFill>
            </a:endParaRPr>
          </a:p>
          <a:p>
            <a:endParaRPr lang="de-DE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Vielen Dank für die Aufmerksamkeit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Maren Gag, </a:t>
            </a:r>
            <a:r>
              <a:rPr lang="de-DE" sz="2800" dirty="0" err="1" smtClean="0"/>
              <a:t>passage</a:t>
            </a:r>
            <a:r>
              <a:rPr lang="de-DE" sz="2800" dirty="0" smtClean="0"/>
              <a:t> gGmbH</a:t>
            </a:r>
          </a:p>
          <a:p>
            <a:pPr marL="0" indent="0">
              <a:buNone/>
            </a:pPr>
            <a:r>
              <a:rPr lang="de-DE" sz="2800" dirty="0" err="1" smtClean="0"/>
              <a:t>Nagelsweg</a:t>
            </a:r>
            <a:r>
              <a:rPr lang="de-DE" sz="2800" dirty="0" smtClean="0"/>
              <a:t> 10</a:t>
            </a:r>
          </a:p>
          <a:p>
            <a:pPr marL="0" indent="0">
              <a:buNone/>
            </a:pPr>
            <a:r>
              <a:rPr lang="de-DE" sz="2800" dirty="0" smtClean="0"/>
              <a:t>20097 Hamburg</a:t>
            </a:r>
          </a:p>
          <a:p>
            <a:pPr marL="0" indent="0">
              <a:buNone/>
            </a:pPr>
            <a:r>
              <a:rPr lang="de-DE" sz="2800" dirty="0" smtClean="0"/>
              <a:t>Email: </a:t>
            </a:r>
            <a:r>
              <a:rPr lang="de-DE" sz="2800" dirty="0" smtClean="0">
                <a:hlinkClick r:id="rId2"/>
              </a:rPr>
              <a:t>maren.gag@passage-hamburg.de</a:t>
            </a: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Tel. +40 40 24 19 27 85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hlinkClick r:id="rId3"/>
              </a:rPr>
              <a:t>www.fluchtort-hamburg.de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hlinkClick r:id="rId4"/>
              </a:rPr>
              <a:t>www.vernetzung-migration-hamburg.de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464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/>
                </a:solidFill>
              </a:rPr>
              <a:t>Herzlich willkommen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 smtClean="0"/>
              <a:t>Maren Gag </a:t>
            </a:r>
          </a:p>
          <a:p>
            <a:pPr marL="0" indent="0">
              <a:buNone/>
            </a:pPr>
            <a:r>
              <a:rPr lang="de-DE" sz="4000" b="1" dirty="0" smtClean="0"/>
              <a:t>Passage gGmbH, Hamburg</a:t>
            </a:r>
          </a:p>
          <a:p>
            <a:pPr marL="0" indent="0">
              <a:buNone/>
            </a:pPr>
            <a:endParaRPr lang="de-DE" sz="4000" b="1" dirty="0" smtClean="0"/>
          </a:p>
          <a:p>
            <a:pPr marL="742950" indent="-742950">
              <a:buAutoNum type="arabicPeriod"/>
            </a:pPr>
            <a:endParaRPr lang="de-DE" sz="4000" b="1" dirty="0" smtClean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047074"/>
            <a:ext cx="1800200" cy="70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/>
                </a:solidFill>
              </a:rPr>
              <a:t>Ablauf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sz="4400" b="1" dirty="0" smtClean="0"/>
              <a:t>09:30 Plenum Kick-off</a:t>
            </a:r>
          </a:p>
          <a:p>
            <a:pPr marL="0" indent="0">
              <a:buNone/>
            </a:pPr>
            <a:r>
              <a:rPr lang="de-DE" sz="4000" b="1" i="1" dirty="0" smtClean="0"/>
              <a:t>Maren Gag – Projektpräsentation</a:t>
            </a:r>
          </a:p>
          <a:p>
            <a:pPr marL="0" indent="0">
              <a:buNone/>
            </a:pPr>
            <a:r>
              <a:rPr lang="de-DE" sz="4000" b="1" i="1" dirty="0" smtClean="0"/>
              <a:t>Dr. Louis Henri </a:t>
            </a:r>
            <a:r>
              <a:rPr lang="de-DE" sz="4000" b="1" i="1" dirty="0" err="1" smtClean="0"/>
              <a:t>Seukwa</a:t>
            </a:r>
            <a:r>
              <a:rPr lang="de-DE" sz="4000" b="1" i="1" dirty="0" smtClean="0"/>
              <a:t> – Input zur Sozial- und Bildungsarbeit im transnationalen Kontext  </a:t>
            </a:r>
          </a:p>
          <a:p>
            <a:pPr marL="0" indent="0">
              <a:buNone/>
            </a:pPr>
            <a:r>
              <a:rPr lang="de-DE" sz="4000" b="1" i="1" dirty="0" smtClean="0"/>
              <a:t>Dr. Ulrich Schenck, Johann Daniel </a:t>
            </a:r>
            <a:r>
              <a:rPr lang="de-DE" sz="4000" b="1" i="1" dirty="0" err="1" smtClean="0"/>
              <a:t>Lawaetz</a:t>
            </a:r>
            <a:r>
              <a:rPr lang="de-DE" sz="4000" b="1" i="1" dirty="0" smtClean="0"/>
              <a:t> Stiftung, Hamburg</a:t>
            </a:r>
          </a:p>
          <a:p>
            <a:pPr marL="0" indent="0">
              <a:buNone/>
            </a:pPr>
            <a:r>
              <a:rPr lang="de-DE" sz="4000" b="1" i="1" dirty="0" smtClean="0"/>
              <a:t>- Begrüßung durch Kooperationspartner</a:t>
            </a:r>
            <a:endParaRPr lang="de-DE" sz="2800" i="1" dirty="0" smtClean="0"/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4400" b="1" dirty="0" smtClean="0"/>
              <a:t>11:00 Diskussion in Arbeitsgruppen – Beispiele aus Länderberichten und Handbuch – Erfahrungsaustausch: Praxis mit Geflüchteten; Praxis </a:t>
            </a:r>
            <a:r>
              <a:rPr lang="de-DE" sz="4400" b="1" smtClean="0"/>
              <a:t>transnationaler Kooperation</a:t>
            </a:r>
            <a:endParaRPr lang="de-DE" sz="4400" b="1" dirty="0" smtClean="0"/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12:30 Mittagessen</a:t>
            </a:r>
            <a:endParaRPr lang="de-DE" sz="2800" b="1" dirty="0" smtClean="0"/>
          </a:p>
          <a:p>
            <a:pPr marL="0" indent="0">
              <a:buNone/>
            </a:pPr>
            <a:endParaRPr lang="de-DE" sz="2800" b="1" dirty="0" smtClean="0"/>
          </a:p>
          <a:p>
            <a:pPr marL="0" indent="0">
              <a:buNone/>
            </a:pPr>
            <a:r>
              <a:rPr lang="de-DE" sz="4400" b="1" dirty="0" smtClean="0"/>
              <a:t>14:00 Plenum – Diskussion zum Transfer von Ergebnissen – „</a:t>
            </a:r>
            <a:r>
              <a:rPr lang="de-DE" sz="4400" b="1" dirty="0" err="1" smtClean="0"/>
              <a:t>lessons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learned</a:t>
            </a:r>
            <a:r>
              <a:rPr lang="de-DE" sz="4400" b="1" dirty="0" smtClean="0"/>
              <a:t>“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61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de-DE" dirty="0">
                <a:solidFill>
                  <a:schemeClr val="accent1"/>
                </a:solidFill>
              </a:rPr>
              <a:t>Erasmus+ http://erasmusproject.refugees-integration.prorefugiu.org/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Partnerschaft:</a:t>
            </a:r>
            <a:r>
              <a:rPr lang="de-DE" b="1" dirty="0" smtClean="0"/>
              <a:t> 5 Partner aus Rumänien, Belgien, Spanien, Schweden und Deutschland</a:t>
            </a:r>
            <a:endParaRPr lang="de-DE" b="1" dirty="0"/>
          </a:p>
          <a:p>
            <a:pPr marL="0" indent="0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Ziel des Projekts: </a:t>
            </a:r>
            <a:r>
              <a:rPr lang="de-DE" dirty="0" smtClean="0"/>
              <a:t>Ausgleich von Wissensdefiziten im Umgang mit Geflüchteten, Sensibilisierung von Akteuren zu einer adressatengerechten und kultursensiblen Beratung/Betreuung/Begleitung  für/von  Geflüchteten, Stärkung der </a:t>
            </a:r>
            <a:r>
              <a:rPr lang="de-DE" dirty="0" err="1" smtClean="0"/>
              <a:t>intersektionellen</a:t>
            </a:r>
            <a:r>
              <a:rPr lang="de-DE" dirty="0" smtClean="0"/>
              <a:t> Zusammenarbeit</a:t>
            </a:r>
          </a:p>
          <a:p>
            <a:pPr marL="0" indent="0">
              <a:buNone/>
            </a:pPr>
            <a:endParaRPr lang="de-DE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de-DE" dirty="0">
                <a:solidFill>
                  <a:schemeClr val="accent1"/>
                </a:solidFill>
              </a:rPr>
              <a:t>Erasmus+ http://erasmusproject.refugees-integration.prorefugiu.org/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Partnerschaft: </a:t>
            </a:r>
          </a:p>
          <a:p>
            <a:pPr marL="0" indent="0">
              <a:buNone/>
            </a:pPr>
            <a:r>
              <a:rPr lang="de-DE" dirty="0" smtClean="0"/>
              <a:t>Pro </a:t>
            </a:r>
            <a:r>
              <a:rPr lang="de-DE" dirty="0" err="1" smtClean="0"/>
              <a:t>Refuguiu</a:t>
            </a:r>
            <a:r>
              <a:rPr lang="de-DE" dirty="0" smtClean="0"/>
              <a:t> </a:t>
            </a:r>
            <a:r>
              <a:rPr lang="de-DE" dirty="0" err="1" smtClean="0"/>
              <a:t>Association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/>
                </a:solidFill>
              </a:rPr>
              <a:t>Bukarest</a:t>
            </a:r>
          </a:p>
          <a:p>
            <a:pPr marL="0" indent="0">
              <a:buNone/>
            </a:pPr>
            <a:r>
              <a:rPr lang="de-DE" dirty="0" smtClean="0"/>
              <a:t>Caritas International, </a:t>
            </a:r>
            <a:r>
              <a:rPr lang="de-DE" dirty="0" smtClean="0">
                <a:solidFill>
                  <a:schemeClr val="accent1"/>
                </a:solidFill>
              </a:rPr>
              <a:t>Brüssel</a:t>
            </a:r>
          </a:p>
          <a:p>
            <a:pPr marL="0" indent="0">
              <a:buNone/>
            </a:pPr>
            <a:r>
              <a:rPr lang="de-DE" dirty="0" smtClean="0"/>
              <a:t>Trabe </a:t>
            </a:r>
            <a:r>
              <a:rPr lang="de-DE" dirty="0" err="1" smtClean="0"/>
              <a:t>Iniciativas</a:t>
            </a:r>
            <a:r>
              <a:rPr lang="de-DE" dirty="0" smtClean="0"/>
              <a:t> </a:t>
            </a:r>
            <a:r>
              <a:rPr lang="de-DE" dirty="0" err="1" smtClean="0"/>
              <a:t>para</a:t>
            </a:r>
            <a:r>
              <a:rPr lang="de-DE" dirty="0" smtClean="0"/>
              <a:t> la </a:t>
            </a:r>
            <a:r>
              <a:rPr lang="de-DE" dirty="0" err="1" smtClean="0"/>
              <a:t>Economia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Y </a:t>
            </a:r>
            <a:r>
              <a:rPr lang="de-DE" dirty="0" err="1" smtClean="0"/>
              <a:t>Solidaria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/>
                </a:solidFill>
              </a:rPr>
              <a:t>Madrid</a:t>
            </a:r>
          </a:p>
          <a:p>
            <a:pPr marL="0" indent="0">
              <a:buNone/>
            </a:pPr>
            <a:r>
              <a:rPr lang="de-DE" dirty="0" err="1" smtClean="0"/>
              <a:t>Scandinavian</a:t>
            </a:r>
            <a:r>
              <a:rPr lang="de-DE" dirty="0" smtClean="0"/>
              <a:t> Human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Lawyers</a:t>
            </a:r>
            <a:r>
              <a:rPr lang="de-DE" dirty="0" smtClean="0"/>
              <a:t>, </a:t>
            </a:r>
            <a:r>
              <a:rPr lang="de-DE" dirty="0" err="1" smtClean="0">
                <a:solidFill>
                  <a:schemeClr val="accent1"/>
                </a:solidFill>
              </a:rPr>
              <a:t>Uppsalla</a:t>
            </a:r>
            <a:endParaRPr lang="de-D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dirty="0" smtClean="0"/>
              <a:t>Passage, </a:t>
            </a:r>
            <a:r>
              <a:rPr lang="de-DE" dirty="0" smtClean="0">
                <a:solidFill>
                  <a:schemeClr val="accent1"/>
                </a:solidFill>
              </a:rPr>
              <a:t>Hamburg</a:t>
            </a:r>
            <a:endParaRPr lang="de-D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2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de-DE" dirty="0" smtClean="0">
                <a:solidFill>
                  <a:schemeClr val="accent1"/>
                </a:solidFill>
              </a:rPr>
              <a:t>Aktivitäten</a:t>
            </a:r>
            <a:br>
              <a:rPr lang="de-DE" dirty="0" smtClean="0">
                <a:solidFill>
                  <a:schemeClr val="accent1"/>
                </a:solidFill>
              </a:rPr>
            </a:br>
            <a:endParaRPr lang="de-DE" dirty="0">
              <a:solidFill>
                <a:schemeClr val="accent1"/>
              </a:solidFill>
            </a:endParaRPr>
          </a:p>
        </p:txBody>
      </p:sp>
      <p:pic>
        <p:nvPicPr>
          <p:cNvPr id="2" name="Inhaltsplatzhalt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2" y="2205038"/>
            <a:ext cx="7799295" cy="3921125"/>
          </a:xfrm>
        </p:spPr>
      </p:pic>
    </p:spTree>
    <p:extLst>
      <p:ext uri="{BB962C8B-B14F-4D97-AF65-F5344CB8AC3E}">
        <p14:creationId xmlns:p14="http://schemas.microsoft.com/office/powerpoint/2010/main" val="7873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de-DE" dirty="0" smtClean="0">
                <a:solidFill>
                  <a:schemeClr val="accent1"/>
                </a:solidFill>
              </a:rPr>
              <a:t>Aktivitäten</a:t>
            </a:r>
            <a:br>
              <a:rPr lang="de-DE" dirty="0" smtClean="0">
                <a:solidFill>
                  <a:schemeClr val="accent1"/>
                </a:solidFill>
              </a:rPr>
            </a:b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Austausch der Fachkräfte – „Learning </a:t>
            </a:r>
            <a:r>
              <a:rPr lang="de-DE" b="1" dirty="0" err="1" smtClean="0"/>
              <a:t>seminars</a:t>
            </a:r>
            <a:r>
              <a:rPr lang="de-DE" b="1" dirty="0" smtClean="0"/>
              <a:t>“ </a:t>
            </a:r>
          </a:p>
          <a:p>
            <a:r>
              <a:rPr lang="de-DE" dirty="0" smtClean="0"/>
              <a:t>Lernseminar in Hamburg (April 2017) – Inputs und Projektbesuche bei Anlaufstellen des Netzwerkes </a:t>
            </a:r>
            <a:r>
              <a:rPr lang="de-DE" dirty="0" err="1" smtClean="0"/>
              <a:t>FLUCHTort</a:t>
            </a:r>
            <a:r>
              <a:rPr lang="de-DE" dirty="0" smtClean="0"/>
              <a:t> Hamburg</a:t>
            </a:r>
          </a:p>
          <a:p>
            <a:r>
              <a:rPr lang="de-DE" dirty="0" smtClean="0"/>
              <a:t>Lernseminar in Brüssel (September 2017) – Inputs und Besuche von verschiedenen Einrichtungen der Flüchtlingsarbeit bei diversen Trägern in Brüssel und Umgebung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22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56932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" y="47625"/>
            <a:ext cx="7439025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Produkte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Länderberichte:</a:t>
            </a:r>
            <a:r>
              <a:rPr lang="de-DE" b="1" dirty="0" smtClean="0">
                <a:solidFill>
                  <a:srgbClr val="00B050"/>
                </a:solidFill>
              </a:rPr>
              <a:t> </a:t>
            </a:r>
            <a:r>
              <a:rPr lang="de-DE" b="1" dirty="0" smtClean="0"/>
              <a:t>Gesetzliche Rahmenbedingungen, </a:t>
            </a:r>
            <a:r>
              <a:rPr lang="de-DE" b="1" dirty="0"/>
              <a:t>s</a:t>
            </a:r>
            <a:r>
              <a:rPr lang="de-DE" b="1" dirty="0" smtClean="0"/>
              <a:t>trukturelle Hürden und Ausschlussmechanismen – Analysen zur Lebenslage von Geflüchteten in den beteiligten Partnerländern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Handbuch: </a:t>
            </a:r>
            <a:r>
              <a:rPr lang="de-DE" b="1" dirty="0" smtClean="0"/>
              <a:t>zur Sensibilisierung von Fachkräften in den Bereichen Soziales, Gesundheit, Recht und Bildung zur Unterstützung von Geflüchteten – Sensibilisierung zur Interkulturalität</a:t>
            </a:r>
            <a:endParaRPr lang="de-DE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51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435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1_Larissa</vt:lpstr>
      <vt:lpstr>PowerPoint Presentation</vt:lpstr>
      <vt:lpstr>Herzlich willkommen</vt:lpstr>
      <vt:lpstr>Ablauf</vt:lpstr>
      <vt:lpstr>Erasmus+ http://erasmusproject.refugees-integration.prorefugiu.org/</vt:lpstr>
      <vt:lpstr>Erasmus+ http://erasmusproject.refugees-integration.prorefugiu.org/</vt:lpstr>
      <vt:lpstr>Aktivitäten </vt:lpstr>
      <vt:lpstr>Aktivitäten </vt:lpstr>
      <vt:lpstr>PowerPoint Presentation</vt:lpstr>
      <vt:lpstr>Produkte</vt:lpstr>
      <vt:lpstr>Produkte</vt:lpstr>
      <vt:lpstr>Produkte</vt:lpstr>
      <vt:lpstr> </vt:lpstr>
      <vt:lpstr>Produkte</vt:lpstr>
      <vt:lpstr>Produkte</vt:lpstr>
      <vt:lpstr>Vielen Dank für die Aufmerksamkeit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Flüchtlinge mit AE 25.5 vor dem Rechtskreiswechsel</dc:title>
  <dc:creator>Franziska Voges</dc:creator>
  <cp:lastModifiedBy>Silvia</cp:lastModifiedBy>
  <cp:revision>131</cp:revision>
  <cp:lastPrinted>2018-06-25T10:37:08Z</cp:lastPrinted>
  <dcterms:created xsi:type="dcterms:W3CDTF">2015-06-16T10:14:46Z</dcterms:created>
  <dcterms:modified xsi:type="dcterms:W3CDTF">2018-06-25T10:48:27Z</dcterms:modified>
</cp:coreProperties>
</file>